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23"/>
  </p:notesMasterIdLst>
  <p:sldIdLst>
    <p:sldId id="256" r:id="rId2"/>
    <p:sldId id="257" r:id="rId3"/>
    <p:sldId id="290" r:id="rId4"/>
    <p:sldId id="282" r:id="rId5"/>
    <p:sldId id="293" r:id="rId6"/>
    <p:sldId id="294" r:id="rId7"/>
    <p:sldId id="283" r:id="rId8"/>
    <p:sldId id="284" r:id="rId9"/>
    <p:sldId id="280" r:id="rId10"/>
    <p:sldId id="287" r:id="rId11"/>
    <p:sldId id="288" r:id="rId12"/>
    <p:sldId id="292" r:id="rId13"/>
    <p:sldId id="266" r:id="rId14"/>
    <p:sldId id="272" r:id="rId15"/>
    <p:sldId id="269" r:id="rId16"/>
    <p:sldId id="274" r:id="rId17"/>
    <p:sldId id="273" r:id="rId18"/>
    <p:sldId id="289" r:id="rId19"/>
    <p:sldId id="267"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00B050"/>
    <a:srgbClr val="F09996"/>
    <a:srgbClr val="F2F2F2"/>
    <a:srgbClr val="C4EBAC"/>
    <a:srgbClr val="EFECE2"/>
    <a:srgbClr val="276F1A"/>
    <a:srgbClr val="044A00"/>
    <a:srgbClr val="346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19"/>
    <p:restoredTop sz="65730"/>
  </p:normalViewPr>
  <p:slideViewPr>
    <p:cSldViewPr snapToGrid="0" snapToObjects="1">
      <p:cViewPr varScale="1">
        <p:scale>
          <a:sx n="79" d="100"/>
          <a:sy n="79" d="100"/>
        </p:scale>
        <p:origin x="19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D5DBA-1CFB-6D45-A440-5A359D0ED138}" type="datetimeFigureOut">
              <a:rPr lang="en-US" smtClean="0"/>
              <a:t>9/16/20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1E7E2-AE02-4C4A-8239-D6EC12977500}" type="slidenum">
              <a:rPr lang="en-US" smtClean="0"/>
              <a:t>‹#›</a:t>
            </a:fld>
            <a:endParaRPr lang="en-US"/>
          </a:p>
        </p:txBody>
      </p:sp>
    </p:spTree>
    <p:extLst>
      <p:ext uri="{BB962C8B-B14F-4D97-AF65-F5344CB8AC3E}">
        <p14:creationId xmlns:p14="http://schemas.microsoft.com/office/powerpoint/2010/main" val="3791754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1E7E2-AE02-4C4A-8239-D6EC12977500}" type="slidenum">
              <a:rPr lang="en-US" smtClean="0"/>
              <a:t>1</a:t>
            </a:fld>
            <a:endParaRPr lang="en-US"/>
          </a:p>
        </p:txBody>
      </p:sp>
    </p:spTree>
    <p:extLst>
      <p:ext uri="{BB962C8B-B14F-4D97-AF65-F5344CB8AC3E}">
        <p14:creationId xmlns:p14="http://schemas.microsoft.com/office/powerpoint/2010/main" val="276857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image has gone through OCR and text matching, it’s finally time to get to the fun part—recommendation. </a:t>
            </a:r>
          </a:p>
        </p:txBody>
      </p:sp>
      <p:sp>
        <p:nvSpPr>
          <p:cNvPr id="4" name="Slide Number Placeholder 3"/>
          <p:cNvSpPr>
            <a:spLocks noGrp="1"/>
          </p:cNvSpPr>
          <p:nvPr>
            <p:ph type="sldNum" sz="quarter" idx="5"/>
          </p:nvPr>
        </p:nvSpPr>
        <p:spPr/>
        <p:txBody>
          <a:bodyPr/>
          <a:lstStyle/>
          <a:p>
            <a:fld id="{EA01E7E2-AE02-4C4A-8239-D6EC12977500}" type="slidenum">
              <a:rPr lang="en-US" smtClean="0"/>
              <a:t>12</a:t>
            </a:fld>
            <a:endParaRPr lang="en-US"/>
          </a:p>
        </p:txBody>
      </p:sp>
    </p:spTree>
    <p:extLst>
      <p:ext uri="{BB962C8B-B14F-4D97-AF65-F5344CB8AC3E}">
        <p14:creationId xmlns:p14="http://schemas.microsoft.com/office/powerpoint/2010/main" val="21827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*content-based* recommender systems are very practical and reliable, I thought it would be more interesting to employ a *collaborative filtering* approach…</a:t>
            </a:r>
          </a:p>
          <a:p>
            <a:endParaRPr lang="en-US" dirty="0"/>
          </a:p>
          <a:p>
            <a:r>
              <a:rPr lang="en-US" dirty="0"/>
              <a:t>...where only user-review data is used make recommendations. </a:t>
            </a:r>
          </a:p>
          <a:p>
            <a:endParaRPr lang="en-US" dirty="0"/>
          </a:p>
          <a:p>
            <a:r>
              <a:rPr lang="en-US" dirty="0"/>
              <a:t>I did this by using SVD to break each book’s review scores into 800 distinct categories…</a:t>
            </a:r>
          </a:p>
          <a:p>
            <a:endParaRPr lang="en-US" dirty="0"/>
          </a:p>
          <a:p>
            <a:r>
              <a:rPr lang="en-US" dirty="0"/>
              <a:t>…and cosine similarity to compare what books have most in common across these categories</a:t>
            </a:r>
          </a:p>
          <a:p>
            <a:endParaRPr lang="en-US" dirty="0"/>
          </a:p>
          <a:p>
            <a:r>
              <a:rPr lang="en-US" dirty="0"/>
              <a:t>Because collaborative filtering is strictly based on user behavior, it should be able to exploit some hidden correlations in the data...</a:t>
            </a:r>
          </a:p>
          <a:p>
            <a:endParaRPr lang="en-US" dirty="0"/>
          </a:p>
          <a:p>
            <a:r>
              <a:rPr lang="en-US" dirty="0"/>
              <a:t>...as opposed to a content-based recommendation, which would see that you like a genre and just give you more of that genre. </a:t>
            </a:r>
          </a:p>
          <a:p>
            <a:endParaRPr lang="en-US" dirty="0"/>
          </a:p>
          <a:p>
            <a:r>
              <a:rPr lang="en-US" dirty="0"/>
              <a:t>Now that we’ve taken a look at how the app works under the hood, let's check out how it works in practice.</a:t>
            </a:r>
          </a:p>
        </p:txBody>
      </p:sp>
      <p:sp>
        <p:nvSpPr>
          <p:cNvPr id="4" name="Slide Number Placeholder 3"/>
          <p:cNvSpPr>
            <a:spLocks noGrp="1"/>
          </p:cNvSpPr>
          <p:nvPr>
            <p:ph type="sldNum" sz="quarter" idx="5"/>
          </p:nvPr>
        </p:nvSpPr>
        <p:spPr/>
        <p:txBody>
          <a:bodyPr/>
          <a:lstStyle/>
          <a:p>
            <a:fld id="{EA01E7E2-AE02-4C4A-8239-D6EC12977500}" type="slidenum">
              <a:rPr lang="en-US" smtClean="0"/>
              <a:t>13</a:t>
            </a:fld>
            <a:endParaRPr lang="en-US"/>
          </a:p>
        </p:txBody>
      </p:sp>
    </p:spTree>
    <p:extLst>
      <p:ext uri="{BB962C8B-B14F-4D97-AF65-F5344CB8AC3E}">
        <p14:creationId xmlns:p14="http://schemas.microsoft.com/office/powerpoint/2010/main" val="3633768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Sidebar parameters</a:t>
            </a:r>
          </a:p>
          <a:p>
            <a:endParaRPr lang="en-US" dirty="0"/>
          </a:p>
          <a:p>
            <a:r>
              <a:rPr lang="en-US" dirty="0"/>
              <a:t>In this example, we’ve got a handful or recommendation </a:t>
            </a:r>
            <a:r>
              <a:rPr lang="en-US" dirty="0" err="1"/>
              <a:t>baseds</a:t>
            </a:r>
            <a:r>
              <a:rPr lang="en-US" dirty="0"/>
              <a:t> off a couple books that were in the uploaded image</a:t>
            </a:r>
          </a:p>
          <a:p>
            <a:endParaRPr lang="en-US" dirty="0"/>
          </a:p>
          <a:p>
            <a:r>
              <a:rPr lang="en-US" dirty="0"/>
              <a:t>Although some of these titles aren’t a strict genre match, that is exactly what we anticipated from collaborative filtering,  so if we look more closely at the recommended titles we can think about why were getting these suggestions.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few are based off **1**, and you'll notice that many of these suggestions</a:t>
            </a:r>
          </a:p>
          <a:p>
            <a:endParaRPr lang="en-US" dirty="0"/>
          </a:p>
          <a:p>
            <a:r>
              <a:rPr lang="en-US" dirty="0"/>
              <a:t>1. Themes of self-reflection and romance set in Europe (not all novels)</a:t>
            </a:r>
          </a:p>
          <a:p>
            <a:r>
              <a:rPr lang="en-US" dirty="0"/>
              <a:t>2. Center around characters who take an alternative life path, seeking freedom in some way, popular with teenage readers</a:t>
            </a:r>
          </a:p>
          <a:p>
            <a:endParaRPr lang="en-US" dirty="0"/>
          </a:p>
          <a:p>
            <a:r>
              <a:rPr lang="en-US" dirty="0"/>
              <a:t>If you're less familiar with the books that have been suggested, the app also allows you to judge its' recommendations by their covers</a:t>
            </a:r>
          </a:p>
        </p:txBody>
      </p:sp>
      <p:sp>
        <p:nvSpPr>
          <p:cNvPr id="4" name="Slide Number Placeholder 3"/>
          <p:cNvSpPr>
            <a:spLocks noGrp="1"/>
          </p:cNvSpPr>
          <p:nvPr>
            <p:ph type="sldNum" sz="quarter" idx="5"/>
          </p:nvPr>
        </p:nvSpPr>
        <p:spPr/>
        <p:txBody>
          <a:bodyPr/>
          <a:lstStyle/>
          <a:p>
            <a:fld id="{EA01E7E2-AE02-4C4A-8239-D6EC12977500}" type="slidenum">
              <a:rPr lang="en-US" smtClean="0"/>
              <a:t>14</a:t>
            </a:fld>
            <a:endParaRPr lang="en-US"/>
          </a:p>
        </p:txBody>
      </p:sp>
    </p:spTree>
    <p:extLst>
      <p:ext uri="{BB962C8B-B14F-4D97-AF65-F5344CB8AC3E}">
        <p14:creationId xmlns:p14="http://schemas.microsoft.com/office/powerpoint/2010/main" val="1102258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and happy reading</a:t>
            </a:r>
          </a:p>
        </p:txBody>
      </p:sp>
      <p:sp>
        <p:nvSpPr>
          <p:cNvPr id="4" name="Slide Number Placeholder 3"/>
          <p:cNvSpPr>
            <a:spLocks noGrp="1"/>
          </p:cNvSpPr>
          <p:nvPr>
            <p:ph type="sldNum" sz="quarter" idx="5"/>
          </p:nvPr>
        </p:nvSpPr>
        <p:spPr/>
        <p:txBody>
          <a:bodyPr/>
          <a:lstStyle/>
          <a:p>
            <a:fld id="{EA01E7E2-AE02-4C4A-8239-D6EC12977500}" type="slidenum">
              <a:rPr lang="en-US" smtClean="0"/>
              <a:t>15</a:t>
            </a:fld>
            <a:endParaRPr lang="en-US"/>
          </a:p>
        </p:txBody>
      </p:sp>
    </p:spTree>
    <p:extLst>
      <p:ext uri="{BB962C8B-B14F-4D97-AF65-F5344CB8AC3E}">
        <p14:creationId xmlns:p14="http://schemas.microsoft.com/office/powerpoint/2010/main" val="420001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01E7E2-AE02-4C4A-8239-D6EC12977500}" type="slidenum">
              <a:rPr lang="en-US" smtClean="0"/>
              <a:t>17</a:t>
            </a:fld>
            <a:endParaRPr lang="en-US"/>
          </a:p>
        </p:txBody>
      </p:sp>
    </p:spTree>
    <p:extLst>
      <p:ext uri="{BB962C8B-B14F-4D97-AF65-F5344CB8AC3E}">
        <p14:creationId xmlns:p14="http://schemas.microsoft.com/office/powerpoint/2010/main" val="223402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user uploads a photo of their bookshelf and the app processes that image and produces book recommendations based off of other titles detected in the users image. </a:t>
            </a:r>
          </a:p>
          <a:p>
            <a:endParaRPr lang="en-US" dirty="0"/>
          </a:p>
          <a:p>
            <a:r>
              <a:rPr lang="en-US" dirty="0"/>
              <a:t>One of the reasons I chose this project is because I've become really interested in leveraging 'offline' data. </a:t>
            </a:r>
          </a:p>
          <a:p>
            <a:endParaRPr lang="en-US" dirty="0"/>
          </a:p>
          <a:p>
            <a:r>
              <a:rPr lang="en-US" dirty="0"/>
              <a:t>A person’s individual book collection is a prime example of a large quantity of information about someone that is difficult to digitally catalogue.</a:t>
            </a:r>
          </a:p>
          <a:p>
            <a:endParaRPr lang="en-US" dirty="0"/>
          </a:p>
          <a:p>
            <a:r>
              <a:rPr lang="en-US" dirty="0"/>
              <a:t>So I wanted to build something that makes that process quick and easy, so </a:t>
            </a:r>
            <a:r>
              <a:rPr lang="en-US" dirty="0" err="1"/>
              <a:t>i</a:t>
            </a:r>
            <a:r>
              <a:rPr lang="en-US" dirty="0"/>
              <a:t> could use that information to generate insights. </a:t>
            </a:r>
          </a:p>
        </p:txBody>
      </p:sp>
      <p:sp>
        <p:nvSpPr>
          <p:cNvPr id="4" name="Slide Number Placeholder 3"/>
          <p:cNvSpPr>
            <a:spLocks noGrp="1"/>
          </p:cNvSpPr>
          <p:nvPr>
            <p:ph type="sldNum" sz="quarter" idx="5"/>
          </p:nvPr>
        </p:nvSpPr>
        <p:spPr/>
        <p:txBody>
          <a:bodyPr/>
          <a:lstStyle/>
          <a:p>
            <a:fld id="{EA01E7E2-AE02-4C4A-8239-D6EC12977500}" type="slidenum">
              <a:rPr lang="en-US" smtClean="0"/>
              <a:t>2</a:t>
            </a:fld>
            <a:endParaRPr lang="en-US"/>
          </a:p>
        </p:txBody>
      </p:sp>
    </p:spTree>
    <p:extLst>
      <p:ext uri="{BB962C8B-B14F-4D97-AF65-F5344CB8AC3E}">
        <p14:creationId xmlns:p14="http://schemas.microsoft.com/office/powerpoint/2010/main" val="166629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user uploads their image...</a:t>
            </a:r>
          </a:p>
          <a:p>
            <a:endParaRPr lang="en-US" dirty="0"/>
          </a:p>
          <a:p>
            <a:r>
              <a:rPr lang="en-US" dirty="0"/>
              <a:t>... first step the app takes is OCR</a:t>
            </a:r>
          </a:p>
        </p:txBody>
      </p:sp>
      <p:sp>
        <p:nvSpPr>
          <p:cNvPr id="4" name="Slide Number Placeholder 3"/>
          <p:cNvSpPr>
            <a:spLocks noGrp="1"/>
          </p:cNvSpPr>
          <p:nvPr>
            <p:ph type="sldNum" sz="quarter" idx="5"/>
          </p:nvPr>
        </p:nvSpPr>
        <p:spPr/>
        <p:txBody>
          <a:bodyPr/>
          <a:lstStyle/>
          <a:p>
            <a:fld id="{EA01E7E2-AE02-4C4A-8239-D6EC12977500}" type="slidenum">
              <a:rPr lang="en-US" smtClean="0"/>
              <a:t>3</a:t>
            </a:fld>
            <a:endParaRPr lang="en-US"/>
          </a:p>
        </p:txBody>
      </p:sp>
    </p:spTree>
    <p:extLst>
      <p:ext uri="{BB962C8B-B14F-4D97-AF65-F5344CB8AC3E}">
        <p14:creationId xmlns:p14="http://schemas.microsoft.com/office/powerpoint/2010/main" val="364010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leverages OpenCV and </a:t>
            </a:r>
            <a:r>
              <a:rPr lang="en-US" dirty="0" err="1"/>
              <a:t>Pytesseract</a:t>
            </a:r>
            <a:r>
              <a:rPr lang="en-US" dirty="0"/>
              <a:t> to process the user's uploaded image</a:t>
            </a:r>
          </a:p>
          <a:p>
            <a:endParaRPr lang="en-US" dirty="0"/>
          </a:p>
          <a:p>
            <a:r>
              <a:rPr lang="en-US" dirty="0"/>
              <a:t>After some initial preprocessing, OpenCV draws bounding boxes that wrap around each cluster of text in the image.</a:t>
            </a:r>
          </a:p>
        </p:txBody>
      </p:sp>
      <p:sp>
        <p:nvSpPr>
          <p:cNvPr id="4" name="Slide Number Placeholder 3"/>
          <p:cNvSpPr>
            <a:spLocks noGrp="1"/>
          </p:cNvSpPr>
          <p:nvPr>
            <p:ph type="sldNum" sz="quarter" idx="5"/>
          </p:nvPr>
        </p:nvSpPr>
        <p:spPr/>
        <p:txBody>
          <a:bodyPr/>
          <a:lstStyle/>
          <a:p>
            <a:fld id="{EA01E7E2-AE02-4C4A-8239-D6EC12977500}" type="slidenum">
              <a:rPr lang="en-US" smtClean="0"/>
              <a:t>4</a:t>
            </a:fld>
            <a:endParaRPr lang="en-US"/>
          </a:p>
        </p:txBody>
      </p:sp>
    </p:spTree>
    <p:extLst>
      <p:ext uri="{BB962C8B-B14F-4D97-AF65-F5344CB8AC3E}">
        <p14:creationId xmlns:p14="http://schemas.microsoft.com/office/powerpoint/2010/main" val="28714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boxing off text </a:t>
            </a:r>
          </a:p>
        </p:txBody>
      </p:sp>
      <p:sp>
        <p:nvSpPr>
          <p:cNvPr id="4" name="Slide Number Placeholder 3"/>
          <p:cNvSpPr>
            <a:spLocks noGrp="1"/>
          </p:cNvSpPr>
          <p:nvPr>
            <p:ph type="sldNum" sz="quarter" idx="5"/>
          </p:nvPr>
        </p:nvSpPr>
        <p:spPr/>
        <p:txBody>
          <a:bodyPr/>
          <a:lstStyle/>
          <a:p>
            <a:fld id="{EA01E7E2-AE02-4C4A-8239-D6EC12977500}" type="slidenum">
              <a:rPr lang="en-US" smtClean="0"/>
              <a:t>5</a:t>
            </a:fld>
            <a:endParaRPr lang="en-US"/>
          </a:p>
        </p:txBody>
      </p:sp>
    </p:spTree>
    <p:extLst>
      <p:ext uri="{BB962C8B-B14F-4D97-AF65-F5344CB8AC3E}">
        <p14:creationId xmlns:p14="http://schemas.microsoft.com/office/powerpoint/2010/main" val="216849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Pytesseract's</a:t>
            </a:r>
            <a:r>
              <a:rPr lang="en-US" dirty="0"/>
              <a:t> pretrained neural network attempts to interpret what the text in each box says.</a:t>
            </a:r>
          </a:p>
          <a:p>
            <a:endParaRPr lang="en-US" dirty="0"/>
          </a:p>
          <a:p>
            <a:r>
              <a:rPr lang="en-US" dirty="0"/>
              <a:t>Once the text in every bounding box has been ”read” by </a:t>
            </a:r>
            <a:r>
              <a:rPr lang="en-US" dirty="0" err="1"/>
              <a:t>Pytesseract</a:t>
            </a:r>
            <a:r>
              <a:rPr lang="en-US" dirty="0"/>
              <a:t>, the app can move on to the next step…</a:t>
            </a:r>
          </a:p>
        </p:txBody>
      </p:sp>
      <p:sp>
        <p:nvSpPr>
          <p:cNvPr id="4" name="Slide Number Placeholder 3"/>
          <p:cNvSpPr>
            <a:spLocks noGrp="1"/>
          </p:cNvSpPr>
          <p:nvPr>
            <p:ph type="sldNum" sz="quarter" idx="5"/>
          </p:nvPr>
        </p:nvSpPr>
        <p:spPr/>
        <p:txBody>
          <a:bodyPr/>
          <a:lstStyle/>
          <a:p>
            <a:fld id="{EA01E7E2-AE02-4C4A-8239-D6EC12977500}" type="slidenum">
              <a:rPr lang="en-US" smtClean="0"/>
              <a:t>8</a:t>
            </a:fld>
            <a:endParaRPr lang="en-US"/>
          </a:p>
        </p:txBody>
      </p:sp>
    </p:spTree>
    <p:extLst>
      <p:ext uri="{BB962C8B-B14F-4D97-AF65-F5344CB8AC3E}">
        <p14:creationId xmlns:p14="http://schemas.microsoft.com/office/powerpoint/2010/main" val="1739514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matching the text pulled from OCR to actual book titles in the database. </a:t>
            </a:r>
          </a:p>
        </p:txBody>
      </p:sp>
      <p:sp>
        <p:nvSpPr>
          <p:cNvPr id="4" name="Slide Number Placeholder 3"/>
          <p:cNvSpPr>
            <a:spLocks noGrp="1"/>
          </p:cNvSpPr>
          <p:nvPr>
            <p:ph type="sldNum" sz="quarter" idx="5"/>
          </p:nvPr>
        </p:nvSpPr>
        <p:spPr/>
        <p:txBody>
          <a:bodyPr/>
          <a:lstStyle/>
          <a:p>
            <a:fld id="{EA01E7E2-AE02-4C4A-8239-D6EC12977500}" type="slidenum">
              <a:rPr lang="en-US" smtClean="0"/>
              <a:t>9</a:t>
            </a:fld>
            <a:endParaRPr lang="en-US"/>
          </a:p>
        </p:txBody>
      </p:sp>
    </p:spTree>
    <p:extLst>
      <p:ext uri="{BB962C8B-B14F-4D97-AF65-F5344CB8AC3E}">
        <p14:creationId xmlns:p14="http://schemas.microsoft.com/office/powerpoint/2010/main" val="25573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I pulled in over a quarter million book titles from the Book Crossing dataset…</a:t>
            </a:r>
          </a:p>
          <a:p>
            <a:endParaRPr lang="en-US" dirty="0"/>
          </a:p>
          <a:p>
            <a:r>
              <a:rPr lang="en-US" dirty="0"/>
              <a:t>…essentially an enormous set of user-generated, numerical reviews of books.</a:t>
            </a:r>
          </a:p>
          <a:p>
            <a:endParaRPr lang="en-US" dirty="0"/>
          </a:p>
          <a:p>
            <a:r>
              <a:rPr lang="en-US" dirty="0"/>
              <a:t>Each cluster of text read in by OCR gets paired with a title and author from the database using a five-step fuzzy matching process. </a:t>
            </a:r>
          </a:p>
        </p:txBody>
      </p:sp>
      <p:sp>
        <p:nvSpPr>
          <p:cNvPr id="4" name="Slide Number Placeholder 3"/>
          <p:cNvSpPr>
            <a:spLocks noGrp="1"/>
          </p:cNvSpPr>
          <p:nvPr>
            <p:ph type="sldNum" sz="quarter" idx="5"/>
          </p:nvPr>
        </p:nvSpPr>
        <p:spPr/>
        <p:txBody>
          <a:bodyPr/>
          <a:lstStyle/>
          <a:p>
            <a:fld id="{EA01E7E2-AE02-4C4A-8239-D6EC12977500}" type="slidenum">
              <a:rPr lang="en-US" smtClean="0"/>
              <a:t>10</a:t>
            </a:fld>
            <a:endParaRPr lang="en-US"/>
          </a:p>
        </p:txBody>
      </p:sp>
    </p:spTree>
    <p:extLst>
      <p:ext uri="{BB962C8B-B14F-4D97-AF65-F5344CB8AC3E}">
        <p14:creationId xmlns:p14="http://schemas.microsoft.com/office/powerpoint/2010/main" val="334918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of two books that have gone through this process. </a:t>
            </a:r>
          </a:p>
          <a:p>
            <a:endParaRPr lang="en-US" dirty="0"/>
          </a:p>
          <a:p>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EA01E7E2-AE02-4C4A-8239-D6EC12977500}" type="slidenum">
              <a:rPr lang="en-US" smtClean="0"/>
              <a:t>11</a:t>
            </a:fld>
            <a:endParaRPr lang="en-US"/>
          </a:p>
        </p:txBody>
      </p:sp>
    </p:spTree>
    <p:extLst>
      <p:ext uri="{BB962C8B-B14F-4D97-AF65-F5344CB8AC3E}">
        <p14:creationId xmlns:p14="http://schemas.microsoft.com/office/powerpoint/2010/main" val="81515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5701-42B2-B746-ADC6-6E1C9D64E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2BFE1A-D24F-0D4F-811F-76FED047F4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CAE2BB-3A50-5547-9B80-84D7931617F7}"/>
              </a:ext>
            </a:extLst>
          </p:cNvPr>
          <p:cNvSpPr>
            <a:spLocks noGrp="1"/>
          </p:cNvSpPr>
          <p:nvPr>
            <p:ph type="dt" sz="half" idx="10"/>
          </p:nvPr>
        </p:nvSpPr>
        <p:spPr/>
        <p:txBody>
          <a:bodyPr/>
          <a:lstStyle/>
          <a:p>
            <a:fld id="{12241623-A064-4BED-B073-BA4D61433402}" type="datetime1">
              <a:rPr lang="en-US" smtClean="0"/>
              <a:t>9/16/20</a:t>
            </a:fld>
            <a:endParaRPr lang="en-US" dirty="0"/>
          </a:p>
        </p:txBody>
      </p:sp>
      <p:sp>
        <p:nvSpPr>
          <p:cNvPr id="5" name="Footer Placeholder 4">
            <a:extLst>
              <a:ext uri="{FF2B5EF4-FFF2-40B4-BE49-F238E27FC236}">
                <a16:creationId xmlns:a16="http://schemas.microsoft.com/office/drawing/2014/main" id="{11804ABC-7FC6-E943-9E81-34333952A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0FAD45-20F7-A740-9D5D-0338F4EA0051}"/>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04513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DD10-480A-7B46-9A5F-84E338B58D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41A22D-A599-D34D-8EEC-51127636B2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31B49-6233-D54D-B04C-2F3EE09C794E}"/>
              </a:ext>
            </a:extLst>
          </p:cNvPr>
          <p:cNvSpPr>
            <a:spLocks noGrp="1"/>
          </p:cNvSpPr>
          <p:nvPr>
            <p:ph type="dt" sz="half" idx="10"/>
          </p:nvPr>
        </p:nvSpPr>
        <p:spPr/>
        <p:txBody>
          <a:bodyPr/>
          <a:lstStyle/>
          <a:p>
            <a:fld id="{6F86ED0C-1DA7-41F0-94CF-6218B1FEDFF1}" type="datetime1">
              <a:rPr lang="en-US" smtClean="0"/>
              <a:t>9/16/20</a:t>
            </a:fld>
            <a:endParaRPr lang="en-US" dirty="0"/>
          </a:p>
        </p:txBody>
      </p:sp>
      <p:sp>
        <p:nvSpPr>
          <p:cNvPr id="5" name="Footer Placeholder 4">
            <a:extLst>
              <a:ext uri="{FF2B5EF4-FFF2-40B4-BE49-F238E27FC236}">
                <a16:creationId xmlns:a16="http://schemas.microsoft.com/office/drawing/2014/main" id="{70FFD2B5-8298-844F-9399-93B4B16110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81BAA-3DF2-744C-AE02-84EDA13141D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9531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52C9D2-2187-994F-9D47-1D86807881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0D48D7-0E24-E24B-B39E-BF1A637E3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FE03E-67DE-A243-85E7-2C33E9C73A0E}"/>
              </a:ext>
            </a:extLst>
          </p:cNvPr>
          <p:cNvSpPr>
            <a:spLocks noGrp="1"/>
          </p:cNvSpPr>
          <p:nvPr>
            <p:ph type="dt" sz="half" idx="10"/>
          </p:nvPr>
        </p:nvSpPr>
        <p:spPr/>
        <p:txBody>
          <a:bodyPr/>
          <a:lstStyle/>
          <a:p>
            <a:fld id="{EECF02AB-6034-4B88-BC5A-7C17CB0EF809}" type="datetime1">
              <a:rPr lang="en-US" smtClean="0"/>
              <a:t>9/16/20</a:t>
            </a:fld>
            <a:endParaRPr lang="en-US" dirty="0"/>
          </a:p>
        </p:txBody>
      </p:sp>
      <p:sp>
        <p:nvSpPr>
          <p:cNvPr id="5" name="Footer Placeholder 4">
            <a:extLst>
              <a:ext uri="{FF2B5EF4-FFF2-40B4-BE49-F238E27FC236}">
                <a16:creationId xmlns:a16="http://schemas.microsoft.com/office/drawing/2014/main" id="{B9D77166-8AED-4744-BDFE-D41E204123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00A3C2-07F5-034D-A5CE-0C8E42DC7CAB}"/>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3035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55AA-69A8-EC4D-B151-4A1BC2E28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3434C-4ADC-9B4D-BC6A-52EC65B49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A6A84-8A85-8945-AD37-D4859A7833C9}"/>
              </a:ext>
            </a:extLst>
          </p:cNvPr>
          <p:cNvSpPr>
            <a:spLocks noGrp="1"/>
          </p:cNvSpPr>
          <p:nvPr>
            <p:ph type="dt" sz="half" idx="10"/>
          </p:nvPr>
        </p:nvSpPr>
        <p:spPr/>
        <p:txBody>
          <a:bodyPr/>
          <a:lstStyle/>
          <a:p>
            <a:fld id="{22F3E5F3-28EE-488F-BD53-B744C06C3DEC}" type="datetime1">
              <a:rPr lang="en-US" smtClean="0"/>
              <a:t>9/16/20</a:t>
            </a:fld>
            <a:endParaRPr lang="en-US" dirty="0"/>
          </a:p>
        </p:txBody>
      </p:sp>
      <p:sp>
        <p:nvSpPr>
          <p:cNvPr id="5" name="Footer Placeholder 4">
            <a:extLst>
              <a:ext uri="{FF2B5EF4-FFF2-40B4-BE49-F238E27FC236}">
                <a16:creationId xmlns:a16="http://schemas.microsoft.com/office/drawing/2014/main" id="{6C9FDD42-7565-9A4F-B85D-8143E99F9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0389DD-5594-6047-8F48-112D0151F53B}"/>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5986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91A3-9144-7B49-B1AF-AEED4CD843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59DAD-843F-284A-82B2-6AC41E9709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B6282-638E-474E-8D34-EF29C7F78027}"/>
              </a:ext>
            </a:extLst>
          </p:cNvPr>
          <p:cNvSpPr>
            <a:spLocks noGrp="1"/>
          </p:cNvSpPr>
          <p:nvPr>
            <p:ph type="dt" sz="half" idx="10"/>
          </p:nvPr>
        </p:nvSpPr>
        <p:spPr/>
        <p:txBody>
          <a:bodyPr/>
          <a:lstStyle/>
          <a:p>
            <a:fld id="{E72EB70D-CD01-44DA-83B3-8FEB3383D307}" type="datetime1">
              <a:rPr lang="en-US" smtClean="0"/>
              <a:t>9/16/20</a:t>
            </a:fld>
            <a:endParaRPr lang="en-US" dirty="0"/>
          </a:p>
        </p:txBody>
      </p:sp>
      <p:sp>
        <p:nvSpPr>
          <p:cNvPr id="5" name="Footer Placeholder 4">
            <a:extLst>
              <a:ext uri="{FF2B5EF4-FFF2-40B4-BE49-F238E27FC236}">
                <a16:creationId xmlns:a16="http://schemas.microsoft.com/office/drawing/2014/main" id="{5DBF8AE2-4FDB-8D47-8B5A-321C19F934A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6C3E75-EB08-0445-9FE0-C4774F0EE5CC}"/>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25253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87E0-0D41-1942-8561-0810009B21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A5743A-5F7D-FF45-9250-C7CFB11D51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B343C5-2320-8C44-8F1C-F93D7394AE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2C2336-F6F6-6544-9A1A-76AF8DDD7B50}"/>
              </a:ext>
            </a:extLst>
          </p:cNvPr>
          <p:cNvSpPr>
            <a:spLocks noGrp="1"/>
          </p:cNvSpPr>
          <p:nvPr>
            <p:ph type="dt" sz="half" idx="10"/>
          </p:nvPr>
        </p:nvSpPr>
        <p:spPr/>
        <p:txBody>
          <a:bodyPr/>
          <a:lstStyle/>
          <a:p>
            <a:fld id="{D0158CFD-9357-46BE-A189-D637A67C8730}" type="datetime1">
              <a:rPr lang="en-US" smtClean="0"/>
              <a:t>9/16/20</a:t>
            </a:fld>
            <a:endParaRPr lang="en-US" dirty="0"/>
          </a:p>
        </p:txBody>
      </p:sp>
      <p:sp>
        <p:nvSpPr>
          <p:cNvPr id="6" name="Footer Placeholder 5">
            <a:extLst>
              <a:ext uri="{FF2B5EF4-FFF2-40B4-BE49-F238E27FC236}">
                <a16:creationId xmlns:a16="http://schemas.microsoft.com/office/drawing/2014/main" id="{62575DB3-A647-A74B-82D2-59B51818D0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F413A9-F526-DA43-BEB3-6FBE8223592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09229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EA3C1-7030-564C-A2C6-A9FE899EA6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9364D-1549-144D-9447-4CAF6DB5E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C23D4-281E-5A4D-8ECF-7D496C3853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A01001-04D5-7E4E-BA81-C2551B69A3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78EF47-3C77-0B48-A8A6-F9264C6718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2DFAA8-D1B9-2F43-924A-7589761CB8B6}"/>
              </a:ext>
            </a:extLst>
          </p:cNvPr>
          <p:cNvSpPr>
            <a:spLocks noGrp="1"/>
          </p:cNvSpPr>
          <p:nvPr>
            <p:ph type="dt" sz="half" idx="10"/>
          </p:nvPr>
        </p:nvSpPr>
        <p:spPr/>
        <p:txBody>
          <a:bodyPr/>
          <a:lstStyle/>
          <a:p>
            <a:fld id="{7B4742EE-B331-4632-BD10-A82FED6B6FC0}" type="datetime1">
              <a:rPr lang="en-US" smtClean="0"/>
              <a:t>9/16/20</a:t>
            </a:fld>
            <a:endParaRPr lang="en-US" dirty="0"/>
          </a:p>
        </p:txBody>
      </p:sp>
      <p:sp>
        <p:nvSpPr>
          <p:cNvPr id="8" name="Footer Placeholder 7">
            <a:extLst>
              <a:ext uri="{FF2B5EF4-FFF2-40B4-BE49-F238E27FC236}">
                <a16:creationId xmlns:a16="http://schemas.microsoft.com/office/drawing/2014/main" id="{5CAECF8B-D9CD-C644-9F0B-A5C3E942EB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4CA9F7B-CFB8-5944-989F-FD87300185FC}"/>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32313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1471-4A78-7E4F-9CDD-C34CD1B33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B041F-E0EB-BB41-98F0-1F5C19BF3266}"/>
              </a:ext>
            </a:extLst>
          </p:cNvPr>
          <p:cNvSpPr>
            <a:spLocks noGrp="1"/>
          </p:cNvSpPr>
          <p:nvPr>
            <p:ph type="dt" sz="half" idx="10"/>
          </p:nvPr>
        </p:nvSpPr>
        <p:spPr/>
        <p:txBody>
          <a:bodyPr/>
          <a:lstStyle/>
          <a:p>
            <a:fld id="{451BA835-D13F-49F4-8F11-5D576AC65FAD}" type="datetime1">
              <a:rPr lang="en-US" smtClean="0"/>
              <a:t>9/16/20</a:t>
            </a:fld>
            <a:endParaRPr lang="en-US" dirty="0"/>
          </a:p>
        </p:txBody>
      </p:sp>
      <p:sp>
        <p:nvSpPr>
          <p:cNvPr id="4" name="Footer Placeholder 3">
            <a:extLst>
              <a:ext uri="{FF2B5EF4-FFF2-40B4-BE49-F238E27FC236}">
                <a16:creationId xmlns:a16="http://schemas.microsoft.com/office/drawing/2014/main" id="{74CD17CC-77F4-7A4D-B556-C748026FDB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F4F84B-3F15-5449-AE30-1F7DEF01BC9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2773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D3145A-3A26-474E-9638-FC1323AD6F3E}"/>
              </a:ext>
            </a:extLst>
          </p:cNvPr>
          <p:cNvSpPr>
            <a:spLocks noGrp="1"/>
          </p:cNvSpPr>
          <p:nvPr>
            <p:ph type="dt" sz="half" idx="10"/>
          </p:nvPr>
        </p:nvSpPr>
        <p:spPr/>
        <p:txBody>
          <a:bodyPr/>
          <a:lstStyle/>
          <a:p>
            <a:fld id="{ADBD1799-ACB5-4CB2-86A2-5C574F1C8706}" type="datetime1">
              <a:rPr lang="en-US" smtClean="0"/>
              <a:t>9/16/20</a:t>
            </a:fld>
            <a:endParaRPr lang="en-US" dirty="0"/>
          </a:p>
        </p:txBody>
      </p:sp>
      <p:sp>
        <p:nvSpPr>
          <p:cNvPr id="3" name="Footer Placeholder 2">
            <a:extLst>
              <a:ext uri="{FF2B5EF4-FFF2-40B4-BE49-F238E27FC236}">
                <a16:creationId xmlns:a16="http://schemas.microsoft.com/office/drawing/2014/main" id="{F95E9310-D72B-5445-B6BF-901893747F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C30FE0-BB32-944C-8304-A920CB0EE2B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7632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87181-49C4-194F-9C2E-C07D16D7B7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C323AC-758F-264B-8FD0-84B7C2387F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235863-B2D9-7E4B-8830-47F9621B8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30ED6-A625-2045-BFD7-B0D4CDED664F}"/>
              </a:ext>
            </a:extLst>
          </p:cNvPr>
          <p:cNvSpPr>
            <a:spLocks noGrp="1"/>
          </p:cNvSpPr>
          <p:nvPr>
            <p:ph type="dt" sz="half" idx="10"/>
          </p:nvPr>
        </p:nvSpPr>
        <p:spPr/>
        <p:txBody>
          <a:bodyPr/>
          <a:lstStyle/>
          <a:p>
            <a:fld id="{ED5DD0D6-7A82-473E-879B-C6ECD6CCCFEC}" type="datetime1">
              <a:rPr lang="en-US" smtClean="0"/>
              <a:t>9/16/20</a:t>
            </a:fld>
            <a:endParaRPr lang="en-US" dirty="0"/>
          </a:p>
        </p:txBody>
      </p:sp>
      <p:sp>
        <p:nvSpPr>
          <p:cNvPr id="6" name="Footer Placeholder 5">
            <a:extLst>
              <a:ext uri="{FF2B5EF4-FFF2-40B4-BE49-F238E27FC236}">
                <a16:creationId xmlns:a16="http://schemas.microsoft.com/office/drawing/2014/main" id="{394E0EBE-42CA-1741-95AE-F364DCFD2D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05DEA4E-267D-5F4C-81BB-19F5E9BD1F4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60824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311D3-8275-6E4D-82A8-B72BB4C0F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EFDD0B-B5C1-684F-B68F-8BF4064161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D5C05-2AD0-9A40-84A3-900F93922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B68527-2356-CE40-AF92-0A814D45DBDD}"/>
              </a:ext>
            </a:extLst>
          </p:cNvPr>
          <p:cNvSpPr>
            <a:spLocks noGrp="1"/>
          </p:cNvSpPr>
          <p:nvPr>
            <p:ph type="dt" sz="half" idx="10"/>
          </p:nvPr>
        </p:nvSpPr>
        <p:spPr/>
        <p:txBody>
          <a:bodyPr/>
          <a:lstStyle/>
          <a:p>
            <a:fld id="{D4605E03-BC17-41A7-854C-DFAB672737DC}" type="datetime1">
              <a:rPr lang="en-US" smtClean="0"/>
              <a:t>9/16/20</a:t>
            </a:fld>
            <a:endParaRPr lang="en-US" dirty="0"/>
          </a:p>
        </p:txBody>
      </p:sp>
      <p:sp>
        <p:nvSpPr>
          <p:cNvPr id="6" name="Footer Placeholder 5">
            <a:extLst>
              <a:ext uri="{FF2B5EF4-FFF2-40B4-BE49-F238E27FC236}">
                <a16:creationId xmlns:a16="http://schemas.microsoft.com/office/drawing/2014/main" id="{AE8D6872-4424-F64F-BD68-2071186D5C5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0D8E24-FB98-544C-A66C-E0F773CE735C}"/>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15714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F9B327-1670-EF4F-B173-058450510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D5A259-0B81-BB4A-9842-198419D6D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1E24E-F8E3-B748-8C5D-CE5DE31218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08324-A84C-4A45-93B6-78D079CCE772}" type="datetime1">
              <a:rPr lang="en-US" smtClean="0"/>
              <a:t>9/16/20</a:t>
            </a:fld>
            <a:endParaRPr lang="en-US" dirty="0"/>
          </a:p>
        </p:txBody>
      </p:sp>
      <p:sp>
        <p:nvSpPr>
          <p:cNvPr id="5" name="Footer Placeholder 4">
            <a:extLst>
              <a:ext uri="{FF2B5EF4-FFF2-40B4-BE49-F238E27FC236}">
                <a16:creationId xmlns:a16="http://schemas.microsoft.com/office/drawing/2014/main" id="{72917870-284B-DD4F-9562-E2E072A5C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A068B84-3B3B-B648-ABD7-AFD4E498DD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0837286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2.informatik.uni-freiburg.de/~cziegler/BX/"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11" name="Picture 10" descr="A book shelf filled with books&#10;&#10;Description automatically generated">
            <a:extLst>
              <a:ext uri="{FF2B5EF4-FFF2-40B4-BE49-F238E27FC236}">
                <a16:creationId xmlns:a16="http://schemas.microsoft.com/office/drawing/2014/main" id="{5C5C77D6-680E-5046-94E7-F8D2A9FF23C6}"/>
              </a:ext>
            </a:extLst>
          </p:cNvPr>
          <p:cNvPicPr>
            <a:picLocks noChangeAspect="1"/>
          </p:cNvPicPr>
          <p:nvPr/>
        </p:nvPicPr>
        <p:blipFill rotWithShape="1">
          <a:blip r:embed="rId3"/>
          <a:srcRect t="5184"/>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F4E789B9-DD58-204B-A031-C5426DAF2BD5}"/>
              </a:ext>
            </a:extLst>
          </p:cNvPr>
          <p:cNvSpPr/>
          <p:nvPr/>
        </p:nvSpPr>
        <p:spPr>
          <a:xfrm>
            <a:off x="0" y="0"/>
            <a:ext cx="12192000" cy="6858000"/>
          </a:xfrm>
          <a:prstGeom prst="rect">
            <a:avLst/>
          </a:prstGeom>
          <a:gradFill flip="none" rotWithShape="1">
            <a:gsLst>
              <a:gs pos="46000">
                <a:schemeClr val="bg1">
                  <a:lumMod val="95000"/>
                  <a:lumOff val="5000"/>
                  <a:alpha val="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A0C8A9-F211-9F40-B15C-38C0B62752D8}"/>
              </a:ext>
            </a:extLst>
          </p:cNvPr>
          <p:cNvSpPr>
            <a:spLocks noGrp="1"/>
          </p:cNvSpPr>
          <p:nvPr>
            <p:ph type="ctrTitle"/>
          </p:nvPr>
        </p:nvSpPr>
        <p:spPr>
          <a:xfrm>
            <a:off x="6096000" y="3321832"/>
            <a:ext cx="5836170" cy="2098226"/>
          </a:xfrm>
        </p:spPr>
        <p:txBody>
          <a:bodyPr>
            <a:normAutofit/>
          </a:bodyPr>
          <a:lstStyle/>
          <a:p>
            <a:r>
              <a:rPr lang="en-US" b="1" dirty="0" err="1"/>
              <a:t>SoftCopy</a:t>
            </a:r>
            <a:endParaRPr lang="en-US" b="1" dirty="0"/>
          </a:p>
        </p:txBody>
      </p:sp>
      <p:sp>
        <p:nvSpPr>
          <p:cNvPr id="3" name="Subtitle 2">
            <a:extLst>
              <a:ext uri="{FF2B5EF4-FFF2-40B4-BE49-F238E27FC236}">
                <a16:creationId xmlns:a16="http://schemas.microsoft.com/office/drawing/2014/main" id="{D3779528-0400-7543-8314-0301513B9780}"/>
              </a:ext>
            </a:extLst>
          </p:cNvPr>
          <p:cNvSpPr>
            <a:spLocks noGrp="1"/>
          </p:cNvSpPr>
          <p:nvPr>
            <p:ph type="subTitle" idx="1"/>
          </p:nvPr>
        </p:nvSpPr>
        <p:spPr>
          <a:xfrm>
            <a:off x="6860778" y="5489657"/>
            <a:ext cx="4768534" cy="1086237"/>
          </a:xfrm>
        </p:spPr>
        <p:txBody>
          <a:bodyPr>
            <a:normAutofit/>
          </a:bodyPr>
          <a:lstStyle/>
          <a:p>
            <a:pPr>
              <a:spcAft>
                <a:spcPts val="600"/>
              </a:spcAft>
            </a:pPr>
            <a:r>
              <a:rPr lang="en-US" dirty="0"/>
              <a:t>Image-based book recommendation</a:t>
            </a:r>
          </a:p>
        </p:txBody>
      </p:sp>
    </p:spTree>
    <p:extLst>
      <p:ext uri="{BB962C8B-B14F-4D97-AF65-F5344CB8AC3E}">
        <p14:creationId xmlns:p14="http://schemas.microsoft.com/office/powerpoint/2010/main" val="22760748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FFF5-9870-A347-AC61-544F76377945}"/>
              </a:ext>
            </a:extLst>
          </p:cNvPr>
          <p:cNvSpPr>
            <a:spLocks noGrp="1"/>
          </p:cNvSpPr>
          <p:nvPr>
            <p:ph type="title"/>
          </p:nvPr>
        </p:nvSpPr>
        <p:spPr/>
        <p:txBody>
          <a:bodyPr/>
          <a:lstStyle/>
          <a:p>
            <a:r>
              <a:rPr lang="en-US" dirty="0"/>
              <a:t>Text Matching</a:t>
            </a:r>
          </a:p>
        </p:txBody>
      </p:sp>
      <p:sp>
        <p:nvSpPr>
          <p:cNvPr id="3" name="Content Placeholder 2">
            <a:extLst>
              <a:ext uri="{FF2B5EF4-FFF2-40B4-BE49-F238E27FC236}">
                <a16:creationId xmlns:a16="http://schemas.microsoft.com/office/drawing/2014/main" id="{AA1CB698-2D7A-1B44-A0A5-F9BB1B4B167F}"/>
              </a:ext>
            </a:extLst>
          </p:cNvPr>
          <p:cNvSpPr>
            <a:spLocks noGrp="1"/>
          </p:cNvSpPr>
          <p:nvPr>
            <p:ph sz="half" idx="1"/>
          </p:nvPr>
        </p:nvSpPr>
        <p:spPr>
          <a:xfrm>
            <a:off x="838199" y="2472738"/>
            <a:ext cx="5770419" cy="4020110"/>
          </a:xfrm>
        </p:spPr>
        <p:txBody>
          <a:bodyPr>
            <a:normAutofit/>
          </a:bodyPr>
          <a:lstStyle/>
          <a:p>
            <a:r>
              <a:rPr lang="en-US" sz="2400" b="1" dirty="0"/>
              <a:t>266,664 books</a:t>
            </a:r>
            <a:r>
              <a:rPr lang="en-US" sz="2400" dirty="0"/>
              <a:t> pulled from the </a:t>
            </a:r>
            <a:r>
              <a:rPr lang="en-US" sz="2400" dirty="0">
                <a:hlinkClick r:id="rId3"/>
              </a:rPr>
              <a:t>Book Crossing dataset</a:t>
            </a:r>
            <a:br>
              <a:rPr lang="en-US" sz="2400" dirty="0"/>
            </a:br>
            <a:endParaRPr lang="en-US" sz="2400" dirty="0"/>
          </a:p>
          <a:p>
            <a:r>
              <a:rPr lang="en-US" sz="2400" b="1" dirty="0"/>
              <a:t>Five-step fuzzy matching process</a:t>
            </a:r>
            <a:r>
              <a:rPr lang="en-US" sz="2400" dirty="0"/>
              <a:t> to match each OCR text-cluster with a book title</a:t>
            </a:r>
            <a:br>
              <a:rPr lang="en-US" sz="2400" dirty="0"/>
            </a:br>
            <a:endParaRPr lang="en-US" sz="2400" dirty="0"/>
          </a:p>
          <a:p>
            <a:r>
              <a:rPr lang="en-US" sz="2400" dirty="0"/>
              <a:t>User sets </a:t>
            </a:r>
            <a:r>
              <a:rPr lang="en-US" sz="2400" b="1" dirty="0"/>
              <a:t>confidence threshold </a:t>
            </a:r>
            <a:r>
              <a:rPr lang="en-US" sz="2400" dirty="0"/>
              <a:t>to determine cutoff point for matches</a:t>
            </a:r>
          </a:p>
        </p:txBody>
      </p:sp>
      <p:pic>
        <p:nvPicPr>
          <p:cNvPr id="9" name="Picture 8" descr="A wooden chair in a room&#10;&#10;Description automatically generated">
            <a:extLst>
              <a:ext uri="{FF2B5EF4-FFF2-40B4-BE49-F238E27FC236}">
                <a16:creationId xmlns:a16="http://schemas.microsoft.com/office/drawing/2014/main" id="{4EADC4CF-1D06-8A4D-B150-E7D412DCE79B}"/>
              </a:ext>
            </a:extLst>
          </p:cNvPr>
          <p:cNvPicPr>
            <a:picLocks noChangeAspect="1"/>
          </p:cNvPicPr>
          <p:nvPr/>
        </p:nvPicPr>
        <p:blipFill>
          <a:blip r:embed="rId4"/>
          <a:stretch>
            <a:fillRect/>
          </a:stretch>
        </p:blipFill>
        <p:spPr>
          <a:xfrm>
            <a:off x="7048500" y="0"/>
            <a:ext cx="5143500" cy="6858000"/>
          </a:xfrm>
          <a:prstGeom prst="rect">
            <a:avLst/>
          </a:prstGeom>
          <a:effectLst>
            <a:outerShdw blurRad="50800" dist="50800" dir="5400000" algn="ctr" rotWithShape="0">
              <a:srgbClr val="000000">
                <a:alpha val="43137"/>
              </a:srgbClr>
            </a:outerShdw>
          </a:effectLst>
        </p:spPr>
      </p:pic>
      <p:cxnSp>
        <p:nvCxnSpPr>
          <p:cNvPr id="5" name="Straight Connector 4">
            <a:extLst>
              <a:ext uri="{FF2B5EF4-FFF2-40B4-BE49-F238E27FC236}">
                <a16:creationId xmlns:a16="http://schemas.microsoft.com/office/drawing/2014/main" id="{C631D02D-87A9-1E47-903F-92DE3D667495}"/>
              </a:ext>
            </a:extLst>
          </p:cNvPr>
          <p:cNvCxnSpPr>
            <a:cxnSpLocks/>
          </p:cNvCxnSpPr>
          <p:nvPr/>
        </p:nvCxnSpPr>
        <p:spPr>
          <a:xfrm>
            <a:off x="838200" y="1690688"/>
            <a:ext cx="544830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9599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FFF5-9870-A347-AC61-544F76377945}"/>
              </a:ext>
            </a:extLst>
          </p:cNvPr>
          <p:cNvSpPr>
            <a:spLocks noGrp="1"/>
          </p:cNvSpPr>
          <p:nvPr>
            <p:ph type="title"/>
          </p:nvPr>
        </p:nvSpPr>
        <p:spPr/>
        <p:txBody>
          <a:bodyPr/>
          <a:lstStyle/>
          <a:p>
            <a:r>
              <a:rPr lang="en-US" dirty="0"/>
              <a:t>Text Matching</a:t>
            </a:r>
          </a:p>
        </p:txBody>
      </p:sp>
      <p:cxnSp>
        <p:nvCxnSpPr>
          <p:cNvPr id="5" name="Straight Connector 4">
            <a:extLst>
              <a:ext uri="{FF2B5EF4-FFF2-40B4-BE49-F238E27FC236}">
                <a16:creationId xmlns:a16="http://schemas.microsoft.com/office/drawing/2014/main" id="{C631D02D-87A9-1E47-903F-92DE3D667495}"/>
              </a:ext>
            </a:extLst>
          </p:cNvPr>
          <p:cNvCxnSpPr>
            <a:cxnSpLocks/>
          </p:cNvCxnSpPr>
          <p:nvPr/>
        </p:nvCxnSpPr>
        <p:spPr>
          <a:xfrm>
            <a:off x="838200" y="1690688"/>
            <a:ext cx="1051560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7" name="Content Placeholder 6">
            <a:extLst>
              <a:ext uri="{FF2B5EF4-FFF2-40B4-BE49-F238E27FC236}">
                <a16:creationId xmlns:a16="http://schemas.microsoft.com/office/drawing/2014/main" id="{A24231E5-820B-354D-B47F-934B7D2704EF}"/>
              </a:ext>
            </a:extLst>
          </p:cNvPr>
          <p:cNvSpPr>
            <a:spLocks noGrp="1"/>
          </p:cNvSpPr>
          <p:nvPr>
            <p:ph sz="half" idx="1"/>
          </p:nvPr>
        </p:nvSpPr>
        <p:spPr>
          <a:xfrm>
            <a:off x="3685391" y="2688587"/>
            <a:ext cx="2166532" cy="753752"/>
          </a:xfrm>
        </p:spPr>
        <p:txBody>
          <a:bodyPr>
            <a:normAutofit/>
          </a:bodyPr>
          <a:lstStyle/>
          <a:p>
            <a:pPr marL="0" indent="0">
              <a:buNone/>
            </a:pPr>
            <a:r>
              <a:rPr lang="en-US" sz="2400" dirty="0"/>
              <a:t>"my </a:t>
            </a:r>
            <a:r>
              <a:rPr lang="en-US" sz="2400" dirty="0" err="1"/>
              <a:t>ea</a:t>
            </a:r>
            <a:r>
              <a:rPr lang="en-US" sz="2400" dirty="0"/>
              <a:t> t </a:t>
            </a:r>
            <a:r>
              <a:rPr lang="en-US" sz="2400" dirty="0" err="1"/>
              <a:t>diaz</a:t>
            </a:r>
            <a:r>
              <a:rPr lang="en-US" sz="2400" dirty="0"/>
              <a:t> junto d”</a:t>
            </a:r>
          </a:p>
        </p:txBody>
      </p:sp>
      <p:sp>
        <p:nvSpPr>
          <p:cNvPr id="9" name="Content Placeholder 8">
            <a:extLst>
              <a:ext uri="{FF2B5EF4-FFF2-40B4-BE49-F238E27FC236}">
                <a16:creationId xmlns:a16="http://schemas.microsoft.com/office/drawing/2014/main" id="{39F8DCC5-25D8-5E4E-A818-8620F3F2E14D}"/>
              </a:ext>
            </a:extLst>
          </p:cNvPr>
          <p:cNvSpPr>
            <a:spLocks noGrp="1"/>
          </p:cNvSpPr>
          <p:nvPr>
            <p:ph sz="half" idx="2"/>
          </p:nvPr>
        </p:nvSpPr>
        <p:spPr>
          <a:xfrm>
            <a:off x="8231193" y="2609712"/>
            <a:ext cx="3165812" cy="904542"/>
          </a:xfrm>
        </p:spPr>
        <p:txBody>
          <a:bodyPr>
            <a:normAutofit/>
          </a:bodyPr>
          <a:lstStyle/>
          <a:p>
            <a:pPr marL="0" indent="0">
              <a:buNone/>
            </a:pPr>
            <a:r>
              <a:rPr lang="en-US" sz="2400" b="1" dirty="0"/>
              <a:t>Drown</a:t>
            </a:r>
            <a:r>
              <a:rPr lang="en-US" sz="2400" dirty="0"/>
              <a:t> by </a:t>
            </a:r>
            <a:r>
              <a:rPr lang="en-US" sz="2400" b="1" dirty="0"/>
              <a:t>Junot Diaz</a:t>
            </a:r>
            <a:r>
              <a:rPr lang="en-US" sz="2400" dirty="0"/>
              <a:t> </a:t>
            </a:r>
          </a:p>
          <a:p>
            <a:pPr marL="0" indent="0">
              <a:buNone/>
            </a:pPr>
            <a:r>
              <a:rPr lang="en-US" sz="2400" dirty="0"/>
              <a:t>with 77% confidence</a:t>
            </a:r>
          </a:p>
        </p:txBody>
      </p:sp>
      <p:sp>
        <p:nvSpPr>
          <p:cNvPr id="10" name="Content Placeholder 6">
            <a:extLst>
              <a:ext uri="{FF2B5EF4-FFF2-40B4-BE49-F238E27FC236}">
                <a16:creationId xmlns:a16="http://schemas.microsoft.com/office/drawing/2014/main" id="{17143CCB-A362-4543-B507-4E4B6B97D786}"/>
              </a:ext>
            </a:extLst>
          </p:cNvPr>
          <p:cNvSpPr txBox="1">
            <a:spLocks/>
          </p:cNvSpPr>
          <p:nvPr/>
        </p:nvSpPr>
        <p:spPr>
          <a:xfrm>
            <a:off x="3621223" y="4447728"/>
            <a:ext cx="2166532" cy="1466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t>
            </a:r>
            <a:r>
              <a:rPr lang="en-US" sz="2400" dirty="0" err="1"/>
              <a:t>sil</a:t>
            </a:r>
            <a:r>
              <a:rPr lang="en-US" sz="2400" dirty="0"/>
              <a:t> lack a </a:t>
            </a:r>
            <a:r>
              <a:rPr lang="en-US" sz="2400" dirty="0" err="1"/>
              <a:t>sian</a:t>
            </a:r>
            <a:r>
              <a:rPr lang="en-US" sz="2400" dirty="0"/>
              <a:t> </a:t>
            </a:r>
            <a:r>
              <a:rPr lang="en-US" sz="2400" dirty="0" err="1"/>
              <a:t>sos</a:t>
            </a:r>
            <a:r>
              <a:rPr lang="en-US" sz="2400" dirty="0"/>
              <a:t> </a:t>
            </a:r>
            <a:r>
              <a:rPr lang="en-US" sz="2400" dirty="0" err="1"/>
              <a:t>oo</a:t>
            </a:r>
            <a:r>
              <a:rPr lang="en-US" sz="2400" dirty="0"/>
              <a:t> tian m e a r ii </a:t>
            </a:r>
            <a:r>
              <a:rPr lang="en-US" sz="2400" dirty="0" err="1"/>
              <a:t>lom</a:t>
            </a:r>
            <a:r>
              <a:rPr lang="en-US" sz="2400" dirty="0"/>
              <a:t> </a:t>
            </a:r>
            <a:r>
              <a:rPr lang="en-US" sz="2400" dirty="0" err="1"/>
              <a:t>aimles</a:t>
            </a:r>
            <a:r>
              <a:rPr lang="en-US" sz="2400" dirty="0"/>
              <a:t> </a:t>
            </a:r>
            <a:r>
              <a:rPr lang="en-US" sz="2400" dirty="0" err="1"/>
              <a:t>ba</a:t>
            </a:r>
            <a:r>
              <a:rPr lang="en-US" sz="2400" dirty="0"/>
              <a:t> al”</a:t>
            </a:r>
          </a:p>
        </p:txBody>
      </p:sp>
      <p:sp>
        <p:nvSpPr>
          <p:cNvPr id="11" name="Content Placeholder 8">
            <a:extLst>
              <a:ext uri="{FF2B5EF4-FFF2-40B4-BE49-F238E27FC236}">
                <a16:creationId xmlns:a16="http://schemas.microsoft.com/office/drawing/2014/main" id="{BE000BF6-80FA-E343-B3E8-7138AC19F443}"/>
              </a:ext>
            </a:extLst>
          </p:cNvPr>
          <p:cNvSpPr txBox="1">
            <a:spLocks/>
          </p:cNvSpPr>
          <p:nvPr/>
        </p:nvSpPr>
        <p:spPr>
          <a:xfrm>
            <a:off x="8231193" y="4473212"/>
            <a:ext cx="3303081" cy="1383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Smile Like a Plastic Daisy   </a:t>
            </a:r>
            <a:r>
              <a:rPr lang="en-US" sz="2400" dirty="0"/>
              <a:t>by  </a:t>
            </a:r>
            <a:r>
              <a:rPr lang="en-US" sz="2400" b="1" dirty="0"/>
              <a:t>Sonia Levitin </a:t>
            </a:r>
          </a:p>
          <a:p>
            <a:pPr marL="0" indent="0">
              <a:buNone/>
            </a:pPr>
            <a:r>
              <a:rPr lang="en-US" sz="2400" dirty="0"/>
              <a:t>with 56% confidence</a:t>
            </a:r>
          </a:p>
        </p:txBody>
      </p:sp>
      <p:sp>
        <p:nvSpPr>
          <p:cNvPr id="16" name="Right Arrow 15">
            <a:extLst>
              <a:ext uri="{FF2B5EF4-FFF2-40B4-BE49-F238E27FC236}">
                <a16:creationId xmlns:a16="http://schemas.microsoft.com/office/drawing/2014/main" id="{EDF5D95C-4BDE-C049-81E0-67867E984F47}"/>
              </a:ext>
            </a:extLst>
          </p:cNvPr>
          <p:cNvSpPr/>
          <p:nvPr/>
        </p:nvSpPr>
        <p:spPr>
          <a:xfrm>
            <a:off x="5945111" y="2564669"/>
            <a:ext cx="2166532" cy="994629"/>
          </a:xfrm>
          <a:prstGeom prst="rightArrow">
            <a:avLst/>
          </a:prstGeom>
          <a:solidFill>
            <a:srgbClr val="00B05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MATCH</a:t>
            </a:r>
          </a:p>
        </p:txBody>
      </p:sp>
      <p:sp>
        <p:nvSpPr>
          <p:cNvPr id="17" name="Right Arrow 16">
            <a:extLst>
              <a:ext uri="{FF2B5EF4-FFF2-40B4-BE49-F238E27FC236}">
                <a16:creationId xmlns:a16="http://schemas.microsoft.com/office/drawing/2014/main" id="{F33D2587-7B5A-854D-8122-D2B9FC7C7DA4}"/>
              </a:ext>
            </a:extLst>
          </p:cNvPr>
          <p:cNvSpPr/>
          <p:nvPr/>
        </p:nvSpPr>
        <p:spPr>
          <a:xfrm>
            <a:off x="5945110" y="4667769"/>
            <a:ext cx="2166532" cy="994629"/>
          </a:xfrm>
          <a:prstGeom prst="rightArrow">
            <a:avLst/>
          </a:prstGeom>
          <a:solidFill>
            <a:srgbClr val="FF0000">
              <a:alpha val="7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MATCH</a:t>
            </a:r>
          </a:p>
        </p:txBody>
      </p:sp>
      <p:sp>
        <p:nvSpPr>
          <p:cNvPr id="18" name="TextBox 17">
            <a:extLst>
              <a:ext uri="{FF2B5EF4-FFF2-40B4-BE49-F238E27FC236}">
                <a16:creationId xmlns:a16="http://schemas.microsoft.com/office/drawing/2014/main" id="{07CEED62-5D4C-1443-9EF8-CE5774DC49B6}"/>
              </a:ext>
            </a:extLst>
          </p:cNvPr>
          <p:cNvSpPr txBox="1"/>
          <p:nvPr/>
        </p:nvSpPr>
        <p:spPr>
          <a:xfrm>
            <a:off x="5803797" y="1843600"/>
            <a:ext cx="2496270" cy="338554"/>
          </a:xfrm>
          <a:prstGeom prst="rect">
            <a:avLst/>
          </a:prstGeom>
          <a:noFill/>
        </p:spPr>
        <p:txBody>
          <a:bodyPr wrap="square" rtlCol="0">
            <a:spAutoFit/>
          </a:bodyPr>
          <a:lstStyle/>
          <a:p>
            <a:r>
              <a:rPr lang="en-US" sz="1600" dirty="0"/>
              <a:t>Confidence threshold: 75%</a:t>
            </a:r>
          </a:p>
        </p:txBody>
      </p:sp>
      <p:pic>
        <p:nvPicPr>
          <p:cNvPr id="20" name="Picture 19" descr="A screenshot of a cell phone&#10;&#10;Description automatically generated">
            <a:extLst>
              <a:ext uri="{FF2B5EF4-FFF2-40B4-BE49-F238E27FC236}">
                <a16:creationId xmlns:a16="http://schemas.microsoft.com/office/drawing/2014/main" id="{CFBBF58F-3DD1-2440-8604-1C4B7747D337}"/>
              </a:ext>
            </a:extLst>
          </p:cNvPr>
          <p:cNvPicPr>
            <a:picLocks noChangeAspect="1"/>
          </p:cNvPicPr>
          <p:nvPr/>
        </p:nvPicPr>
        <p:blipFill>
          <a:blip r:embed="rId3"/>
          <a:stretch>
            <a:fillRect/>
          </a:stretch>
        </p:blipFill>
        <p:spPr>
          <a:xfrm>
            <a:off x="846097" y="2048967"/>
            <a:ext cx="1286164" cy="1929245"/>
          </a:xfrm>
          <a:prstGeom prst="rect">
            <a:avLst/>
          </a:prstGeom>
        </p:spPr>
      </p:pic>
      <p:pic>
        <p:nvPicPr>
          <p:cNvPr id="22" name="Picture 21" descr="A close up of a sign&#10;&#10;Description automatically generated">
            <a:extLst>
              <a:ext uri="{FF2B5EF4-FFF2-40B4-BE49-F238E27FC236}">
                <a16:creationId xmlns:a16="http://schemas.microsoft.com/office/drawing/2014/main" id="{B63BDE4F-B18B-524D-8594-0D46482A8C0E}"/>
              </a:ext>
            </a:extLst>
          </p:cNvPr>
          <p:cNvPicPr>
            <a:picLocks noChangeAspect="1"/>
          </p:cNvPicPr>
          <p:nvPr/>
        </p:nvPicPr>
        <p:blipFill>
          <a:blip r:embed="rId4"/>
          <a:stretch>
            <a:fillRect/>
          </a:stretch>
        </p:blipFill>
        <p:spPr>
          <a:xfrm>
            <a:off x="846097" y="4201410"/>
            <a:ext cx="1286164" cy="1942960"/>
          </a:xfrm>
          <a:prstGeom prst="rect">
            <a:avLst/>
          </a:prstGeom>
        </p:spPr>
      </p:pic>
      <p:sp>
        <p:nvSpPr>
          <p:cNvPr id="23" name="Right Arrow 22">
            <a:extLst>
              <a:ext uri="{FF2B5EF4-FFF2-40B4-BE49-F238E27FC236}">
                <a16:creationId xmlns:a16="http://schemas.microsoft.com/office/drawing/2014/main" id="{2C3981D9-F933-6B4C-A487-7E9F082B65E4}"/>
              </a:ext>
            </a:extLst>
          </p:cNvPr>
          <p:cNvSpPr/>
          <p:nvPr/>
        </p:nvSpPr>
        <p:spPr>
          <a:xfrm>
            <a:off x="2237702" y="2523105"/>
            <a:ext cx="1240387" cy="9946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OCR</a:t>
            </a:r>
          </a:p>
        </p:txBody>
      </p:sp>
      <p:sp>
        <p:nvSpPr>
          <p:cNvPr id="24" name="Right Arrow 23">
            <a:extLst>
              <a:ext uri="{FF2B5EF4-FFF2-40B4-BE49-F238E27FC236}">
                <a16:creationId xmlns:a16="http://schemas.microsoft.com/office/drawing/2014/main" id="{24AB29DB-E434-3D46-8DBC-D17BB8AA0B37}"/>
              </a:ext>
            </a:extLst>
          </p:cNvPr>
          <p:cNvSpPr/>
          <p:nvPr/>
        </p:nvSpPr>
        <p:spPr>
          <a:xfrm>
            <a:off x="2237701" y="4667769"/>
            <a:ext cx="1240387" cy="9946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OCR</a:t>
            </a:r>
          </a:p>
        </p:txBody>
      </p:sp>
      <p:cxnSp>
        <p:nvCxnSpPr>
          <p:cNvPr id="27" name="Straight Connector 26">
            <a:extLst>
              <a:ext uri="{FF2B5EF4-FFF2-40B4-BE49-F238E27FC236}">
                <a16:creationId xmlns:a16="http://schemas.microsoft.com/office/drawing/2014/main" id="{9EA194EA-6321-5645-BDD1-407092B44EFA}"/>
              </a:ext>
            </a:extLst>
          </p:cNvPr>
          <p:cNvCxnSpPr>
            <a:cxnSpLocks/>
          </p:cNvCxnSpPr>
          <p:nvPr/>
        </p:nvCxnSpPr>
        <p:spPr>
          <a:xfrm>
            <a:off x="838200" y="4097915"/>
            <a:ext cx="10515600" cy="0"/>
          </a:xfrm>
          <a:prstGeom prst="line">
            <a:avLst/>
          </a:prstGeom>
          <a:ln w="38100">
            <a:solidFill>
              <a:schemeClr val="bg2">
                <a:lumMod val="50000"/>
              </a:schemeClr>
            </a:solidFill>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03079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9" name="Picture 8" descr="A picture containing indoor, different, photo, many&#10;&#10;Description automatically generated">
            <a:extLst>
              <a:ext uri="{FF2B5EF4-FFF2-40B4-BE49-F238E27FC236}">
                <a16:creationId xmlns:a16="http://schemas.microsoft.com/office/drawing/2014/main" id="{CBDB6B33-F455-424F-9CAB-F6B569A72366}"/>
              </a:ext>
            </a:extLst>
          </p:cNvPr>
          <p:cNvPicPr>
            <a:picLocks noChangeAspect="1"/>
          </p:cNvPicPr>
          <p:nvPr/>
        </p:nvPicPr>
        <p:blipFill rotWithShape="1">
          <a:blip r:embed="rId3"/>
          <a:srcRect l="5937" t="5989" b="3186"/>
          <a:stretch/>
        </p:blipFill>
        <p:spPr>
          <a:xfrm>
            <a:off x="0" y="0"/>
            <a:ext cx="5348614" cy="6886136"/>
          </a:xfrm>
          <a:prstGeom prst="rect">
            <a:avLst/>
          </a:prstGeom>
        </p:spPr>
      </p:pic>
      <p:sp>
        <p:nvSpPr>
          <p:cNvPr id="15" name="Title 1">
            <a:extLst>
              <a:ext uri="{FF2B5EF4-FFF2-40B4-BE49-F238E27FC236}">
                <a16:creationId xmlns:a16="http://schemas.microsoft.com/office/drawing/2014/main" id="{C619CEFC-4C4C-8B4A-AE89-8BF876970B99}"/>
              </a:ext>
            </a:extLst>
          </p:cNvPr>
          <p:cNvSpPr txBox="1">
            <a:spLocks/>
          </p:cNvSpPr>
          <p:nvPr/>
        </p:nvSpPr>
        <p:spPr>
          <a:xfrm>
            <a:off x="6640503" y="0"/>
            <a:ext cx="3978790" cy="1175937"/>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b="0" dirty="0">
                <a:solidFill>
                  <a:schemeClr val="tx1"/>
                </a:solidFill>
              </a:rPr>
              <a:t>Methodology</a:t>
            </a:r>
          </a:p>
        </p:txBody>
      </p:sp>
      <p:sp>
        <p:nvSpPr>
          <p:cNvPr id="16" name="Down Arrow Callout 15">
            <a:extLst>
              <a:ext uri="{FF2B5EF4-FFF2-40B4-BE49-F238E27FC236}">
                <a16:creationId xmlns:a16="http://schemas.microsoft.com/office/drawing/2014/main" id="{C05B2E91-D86F-A64D-A1A9-75E886680851}"/>
              </a:ext>
            </a:extLst>
          </p:cNvPr>
          <p:cNvSpPr/>
          <p:nvPr/>
        </p:nvSpPr>
        <p:spPr>
          <a:xfrm>
            <a:off x="6100617" y="1840627"/>
            <a:ext cx="5031550" cy="904835"/>
          </a:xfrm>
          <a:prstGeom prst="downArrowCallout">
            <a:avLst/>
          </a:prstGeom>
          <a:solidFill>
            <a:schemeClr val="accent1">
              <a:lumMod val="20000"/>
              <a:lumOff val="8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Upload Image</a:t>
            </a:r>
          </a:p>
        </p:txBody>
      </p:sp>
      <p:sp>
        <p:nvSpPr>
          <p:cNvPr id="17" name="Down Arrow Callout 16">
            <a:extLst>
              <a:ext uri="{FF2B5EF4-FFF2-40B4-BE49-F238E27FC236}">
                <a16:creationId xmlns:a16="http://schemas.microsoft.com/office/drawing/2014/main" id="{985AA0C7-59DD-1A48-921B-763BF5825C24}"/>
              </a:ext>
            </a:extLst>
          </p:cNvPr>
          <p:cNvSpPr/>
          <p:nvPr/>
        </p:nvSpPr>
        <p:spPr>
          <a:xfrm>
            <a:off x="6095999" y="3073955"/>
            <a:ext cx="5031550" cy="904835"/>
          </a:xfrm>
          <a:prstGeom prst="downArrowCallout">
            <a:avLst/>
          </a:prstGeom>
          <a:solidFill>
            <a:schemeClr val="accent1">
              <a:lumMod val="40000"/>
              <a:lumOff val="6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Optical Character Recognition</a:t>
            </a:r>
          </a:p>
        </p:txBody>
      </p:sp>
      <p:sp>
        <p:nvSpPr>
          <p:cNvPr id="19" name="Down Arrow Callout 18">
            <a:extLst>
              <a:ext uri="{FF2B5EF4-FFF2-40B4-BE49-F238E27FC236}">
                <a16:creationId xmlns:a16="http://schemas.microsoft.com/office/drawing/2014/main" id="{45126E26-C3AD-4B46-AB8A-0A98858FFCEE}"/>
              </a:ext>
            </a:extLst>
          </p:cNvPr>
          <p:cNvSpPr/>
          <p:nvPr/>
        </p:nvSpPr>
        <p:spPr>
          <a:xfrm>
            <a:off x="6095999" y="4336015"/>
            <a:ext cx="5031550" cy="904835"/>
          </a:xfrm>
          <a:prstGeom prst="downArrowCallout">
            <a:avLst/>
          </a:prstGeom>
          <a:solidFill>
            <a:schemeClr val="accent1">
              <a:lumMod val="60000"/>
              <a:lumOff val="4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Text Matching</a:t>
            </a:r>
          </a:p>
        </p:txBody>
      </p:sp>
      <p:sp>
        <p:nvSpPr>
          <p:cNvPr id="20" name="Rectangle 19">
            <a:extLst>
              <a:ext uri="{FF2B5EF4-FFF2-40B4-BE49-F238E27FC236}">
                <a16:creationId xmlns:a16="http://schemas.microsoft.com/office/drawing/2014/main" id="{AC081CFB-F320-CD43-98A4-22412CC767C0}"/>
              </a:ext>
            </a:extLst>
          </p:cNvPr>
          <p:cNvSpPr/>
          <p:nvPr/>
        </p:nvSpPr>
        <p:spPr>
          <a:xfrm>
            <a:off x="6096000" y="5562091"/>
            <a:ext cx="5031545" cy="596363"/>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Recommendation</a:t>
            </a:r>
          </a:p>
        </p:txBody>
      </p:sp>
      <p:sp>
        <p:nvSpPr>
          <p:cNvPr id="2" name="Rectangle 1">
            <a:extLst>
              <a:ext uri="{FF2B5EF4-FFF2-40B4-BE49-F238E27FC236}">
                <a16:creationId xmlns:a16="http://schemas.microsoft.com/office/drawing/2014/main" id="{91643A3D-558D-494A-851B-526F4DD2193E}"/>
              </a:ext>
            </a:extLst>
          </p:cNvPr>
          <p:cNvSpPr/>
          <p:nvPr/>
        </p:nvSpPr>
        <p:spPr>
          <a:xfrm>
            <a:off x="0" y="0"/>
            <a:ext cx="5348614" cy="6858000"/>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B15F793-57F9-114C-BB52-CBDC163422EA}"/>
              </a:ext>
            </a:extLst>
          </p:cNvPr>
          <p:cNvCxnSpPr>
            <a:cxnSpLocks/>
          </p:cNvCxnSpPr>
          <p:nvPr/>
        </p:nvCxnSpPr>
        <p:spPr>
          <a:xfrm>
            <a:off x="6096000" y="1360517"/>
            <a:ext cx="504967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15324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91AFB-D21A-E74B-8E8D-9CC2BF0FDD6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kern="1200" dirty="0">
                <a:solidFill>
                  <a:schemeClr val="tx1"/>
                </a:solidFill>
                <a:latin typeface="+mj-lt"/>
                <a:ea typeface="+mj-ea"/>
                <a:cs typeface="+mj-cs"/>
              </a:rPr>
              <a:t>Recommendation</a:t>
            </a:r>
          </a:p>
        </p:txBody>
      </p:sp>
      <p:sp>
        <p:nvSpPr>
          <p:cNvPr id="6" name="Content Placeholder 5">
            <a:extLst>
              <a:ext uri="{FF2B5EF4-FFF2-40B4-BE49-F238E27FC236}">
                <a16:creationId xmlns:a16="http://schemas.microsoft.com/office/drawing/2014/main" id="{5B24FBBB-9166-BB4C-8840-6BABF8F102AA}"/>
              </a:ext>
            </a:extLst>
          </p:cNvPr>
          <p:cNvSpPr txBox="1">
            <a:spLocks/>
          </p:cNvSpPr>
          <p:nvPr/>
        </p:nvSpPr>
        <p:spPr>
          <a:xfrm>
            <a:off x="965200" y="2653128"/>
            <a:ext cx="4048344" cy="3536236"/>
          </a:xfrm>
          <a:prstGeom prst="rect">
            <a:avLst/>
          </a:prstGeom>
        </p:spPr>
        <p:txBody>
          <a:bodyPr vert="horz" lIns="91440" tIns="45720" rIns="91440" bIns="4572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384048" indent="-228600">
              <a:lnSpc>
                <a:spcPct val="90000"/>
              </a:lnSpc>
              <a:spcAft>
                <a:spcPts val="200"/>
              </a:spcAft>
              <a:buFont typeface="Arial" panose="020B0604020202020204" pitchFamily="34" charset="0"/>
              <a:buChar char="•"/>
            </a:pPr>
            <a:r>
              <a:rPr lang="en-US" b="1" dirty="0">
                <a:solidFill>
                  <a:schemeClr val="tx1"/>
                </a:solidFill>
              </a:rPr>
              <a:t>Collaborative filtering </a:t>
            </a:r>
            <a:r>
              <a:rPr lang="en-US" dirty="0">
                <a:solidFill>
                  <a:schemeClr val="tx1"/>
                </a:solidFill>
              </a:rPr>
              <a:t>suggests books based on user ratings</a:t>
            </a:r>
          </a:p>
          <a:p>
            <a:pPr marL="384048" indent="-228600">
              <a:lnSpc>
                <a:spcPct val="90000"/>
              </a:lnSpc>
              <a:spcAft>
                <a:spcPts val="200"/>
              </a:spcAft>
              <a:buFont typeface="Arial" panose="020B0604020202020204" pitchFamily="34" charset="0"/>
              <a:buChar char="•"/>
            </a:pPr>
            <a:endParaRPr lang="en-US" dirty="0">
              <a:solidFill>
                <a:schemeClr val="tx1"/>
              </a:solidFill>
            </a:endParaRPr>
          </a:p>
          <a:p>
            <a:pPr marL="384048" indent="-228600">
              <a:lnSpc>
                <a:spcPct val="90000"/>
              </a:lnSpc>
              <a:spcAft>
                <a:spcPts val="200"/>
              </a:spcAft>
              <a:buFont typeface="Arial" panose="020B0604020202020204" pitchFamily="34" charset="0"/>
              <a:buChar char="•"/>
            </a:pPr>
            <a:r>
              <a:rPr lang="en-US" b="1" dirty="0">
                <a:solidFill>
                  <a:schemeClr val="tx1"/>
                </a:solidFill>
              </a:rPr>
              <a:t>Singular value decomposition (SVD) </a:t>
            </a:r>
            <a:r>
              <a:rPr lang="en-US" dirty="0">
                <a:solidFill>
                  <a:schemeClr val="tx1"/>
                </a:solidFill>
              </a:rPr>
              <a:t>breaks ratings into 800 abstract categories</a:t>
            </a:r>
          </a:p>
          <a:p>
            <a:pPr marL="384048" indent="-228600">
              <a:lnSpc>
                <a:spcPct val="90000"/>
              </a:lnSpc>
              <a:spcAft>
                <a:spcPts val="200"/>
              </a:spcAft>
              <a:buFont typeface="Arial" panose="020B0604020202020204" pitchFamily="34" charset="0"/>
              <a:buChar char="•"/>
            </a:pPr>
            <a:endParaRPr lang="en-US" dirty="0">
              <a:solidFill>
                <a:schemeClr val="tx1"/>
              </a:solidFill>
            </a:endParaRPr>
          </a:p>
          <a:p>
            <a:pPr marL="384048" indent="-228600">
              <a:lnSpc>
                <a:spcPct val="90000"/>
              </a:lnSpc>
              <a:spcAft>
                <a:spcPts val="200"/>
              </a:spcAft>
              <a:buFont typeface="Arial" panose="020B0604020202020204" pitchFamily="34" charset="0"/>
              <a:buChar char="•"/>
            </a:pPr>
            <a:r>
              <a:rPr lang="en-US" b="1" dirty="0">
                <a:solidFill>
                  <a:schemeClr val="tx1"/>
                </a:solidFill>
              </a:rPr>
              <a:t>Cosine similarity </a:t>
            </a:r>
            <a:r>
              <a:rPr lang="en-US" dirty="0">
                <a:solidFill>
                  <a:schemeClr val="tx1"/>
                </a:solidFill>
              </a:rPr>
              <a:t>determines closest match!</a:t>
            </a:r>
          </a:p>
          <a:p>
            <a:pPr marL="384048" indent="-228600">
              <a:lnSpc>
                <a:spcPct val="90000"/>
              </a:lnSpc>
              <a:spcAft>
                <a:spcPts val="200"/>
              </a:spcAft>
              <a:buFont typeface="Arial" panose="020B0604020202020204" pitchFamily="34" charset="0"/>
              <a:buChar char="•"/>
            </a:pPr>
            <a:endParaRPr lang="en-US" dirty="0">
              <a:solidFill>
                <a:schemeClr val="tx1"/>
              </a:solidFill>
            </a:endParaRPr>
          </a:p>
          <a:p>
            <a:pPr marL="384048" indent="-228600">
              <a:lnSpc>
                <a:spcPct val="90000"/>
              </a:lnSpc>
              <a:spcAft>
                <a:spcPts val="200"/>
              </a:spcAft>
              <a:buFont typeface="Arial" panose="020B0604020202020204" pitchFamily="34" charset="0"/>
              <a:buChar char="•"/>
            </a:pPr>
            <a:endParaRPr lang="en-US" dirty="0">
              <a:solidFill>
                <a:schemeClr val="tx1"/>
              </a:solidFill>
            </a:endParaRP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room, person, air, flying&#10;&#10;Description automatically generated">
            <a:extLst>
              <a:ext uri="{FF2B5EF4-FFF2-40B4-BE49-F238E27FC236}">
                <a16:creationId xmlns:a16="http://schemas.microsoft.com/office/drawing/2014/main" id="{5BE3CC1B-4E08-3D4A-8E0A-EA7EAB9249BB}"/>
              </a:ext>
            </a:extLst>
          </p:cNvPr>
          <p:cNvPicPr>
            <a:picLocks noGrp="1" noChangeAspect="1"/>
          </p:cNvPicPr>
          <p:nvPr>
            <p:ph idx="1"/>
          </p:nvPr>
        </p:nvPicPr>
        <p:blipFill>
          <a:blip r:embed="rId3"/>
          <a:stretch>
            <a:fillRect/>
          </a:stretch>
        </p:blipFill>
        <p:spPr>
          <a:xfrm>
            <a:off x="7535330" y="2163615"/>
            <a:ext cx="3217333" cy="3101043"/>
          </a:xfrm>
          <a:prstGeom prst="rect">
            <a:avLst/>
          </a:prstGeom>
        </p:spPr>
      </p:pic>
      <p:cxnSp>
        <p:nvCxnSpPr>
          <p:cNvPr id="8" name="Straight Connector 7">
            <a:extLst>
              <a:ext uri="{FF2B5EF4-FFF2-40B4-BE49-F238E27FC236}">
                <a16:creationId xmlns:a16="http://schemas.microsoft.com/office/drawing/2014/main" id="{370029B1-3442-F34E-8C62-1A90D07AA8BC}"/>
              </a:ext>
            </a:extLst>
          </p:cNvPr>
          <p:cNvCxnSpPr>
            <a:cxnSpLocks/>
          </p:cNvCxnSpPr>
          <p:nvPr/>
        </p:nvCxnSpPr>
        <p:spPr>
          <a:xfrm>
            <a:off x="1125389" y="2163615"/>
            <a:ext cx="3888155"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01181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D8C72-9F9F-DD42-9ECF-A5225DF16B65}"/>
              </a:ext>
            </a:extLst>
          </p:cNvPr>
          <p:cNvSpPr txBox="1"/>
          <p:nvPr/>
        </p:nvSpPr>
        <p:spPr>
          <a:xfrm>
            <a:off x="304942" y="140677"/>
            <a:ext cx="3047629" cy="369332"/>
          </a:xfrm>
          <a:prstGeom prst="rect">
            <a:avLst/>
          </a:prstGeom>
          <a:noFill/>
          <a:effectLst>
            <a:outerShdw blurRad="50800" dist="50800" dir="5400000" sx="1000" sy="1000" algn="ctr" rotWithShape="0">
              <a:srgbClr val="000000">
                <a:alpha val="43137"/>
              </a:srgbClr>
            </a:outerShdw>
          </a:effectLst>
        </p:spPr>
        <p:txBody>
          <a:bodyPr wrap="none" rtlCol="0">
            <a:spAutoFit/>
          </a:bodyPr>
          <a:lstStyle/>
          <a:p>
            <a:r>
              <a:rPr lang="en-US" dirty="0"/>
              <a:t>App Demo: Main Functionality</a:t>
            </a:r>
          </a:p>
        </p:txBody>
      </p:sp>
      <p:cxnSp>
        <p:nvCxnSpPr>
          <p:cNvPr id="12" name="Straight Connector 11">
            <a:extLst>
              <a:ext uri="{FF2B5EF4-FFF2-40B4-BE49-F238E27FC236}">
                <a16:creationId xmlns:a16="http://schemas.microsoft.com/office/drawing/2014/main" id="{75038452-D278-2F4D-B97E-30A483B59563}"/>
              </a:ext>
            </a:extLst>
          </p:cNvPr>
          <p:cNvCxnSpPr>
            <a:cxnSpLocks/>
          </p:cNvCxnSpPr>
          <p:nvPr/>
        </p:nvCxnSpPr>
        <p:spPr>
          <a:xfrm>
            <a:off x="422004" y="510009"/>
            <a:ext cx="11521467"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pic>
        <p:nvPicPr>
          <p:cNvPr id="5" name="SoftCopy App Demo 1" descr="SoftCopy App Demo 1">
            <a:hlinkClick r:id="" action="ppaction://media"/>
            <a:extLst>
              <a:ext uri="{FF2B5EF4-FFF2-40B4-BE49-F238E27FC236}">
                <a16:creationId xmlns:a16="http://schemas.microsoft.com/office/drawing/2014/main" id="{2426F696-67FE-1F4D-9C3C-4449FF3C7D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196"/>
          <a:stretch/>
        </p:blipFill>
        <p:spPr>
          <a:xfrm>
            <a:off x="0" y="723660"/>
            <a:ext cx="12192000" cy="6021643"/>
          </a:xfrm>
          <a:prstGeom prst="rect">
            <a:avLst/>
          </a:prstGeom>
        </p:spPr>
      </p:pic>
    </p:spTree>
    <p:extLst>
      <p:ext uri="{BB962C8B-B14F-4D97-AF65-F5344CB8AC3E}">
        <p14:creationId xmlns:p14="http://schemas.microsoft.com/office/powerpoint/2010/main" val="221795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B4A2FC2-ED0A-8343-9370-D4CB821A1198}"/>
              </a:ext>
            </a:extLst>
          </p:cNvPr>
          <p:cNvSpPr>
            <a:spLocks noGrp="1"/>
          </p:cNvSpPr>
          <p:nvPr>
            <p:ph type="title"/>
          </p:nvPr>
        </p:nvSpPr>
        <p:spPr>
          <a:xfrm>
            <a:off x="430237" y="3655749"/>
            <a:ext cx="5257803" cy="2427120"/>
          </a:xfrm>
        </p:spPr>
        <p:txBody>
          <a:bodyPr vert="horz" lIns="91440" tIns="45720" rIns="91440" bIns="45720" rtlCol="0" anchor="t">
            <a:normAutofit/>
          </a:bodyPr>
          <a:lstStyle/>
          <a:p>
            <a:r>
              <a:rPr lang="en-US" sz="6000" dirty="0"/>
              <a:t>Happy reading!</a:t>
            </a:r>
          </a:p>
        </p:txBody>
      </p:sp>
      <p:cxnSp>
        <p:nvCxnSpPr>
          <p:cNvPr id="13" name="Straight Arrow Connector 1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descr="A person reading a book&#10;&#10;Description automatically generated">
            <a:extLst>
              <a:ext uri="{FF2B5EF4-FFF2-40B4-BE49-F238E27FC236}">
                <a16:creationId xmlns:a16="http://schemas.microsoft.com/office/drawing/2014/main" id="{272B779A-E8FE-E548-B7C5-E7BD98806A59}"/>
              </a:ext>
            </a:extLst>
          </p:cNvPr>
          <p:cNvPicPr>
            <a:picLocks noChangeAspect="1"/>
          </p:cNvPicPr>
          <p:nvPr/>
        </p:nvPicPr>
        <p:blipFill rotWithShape="1">
          <a:blip r:embed="rId3"/>
          <a:srcRect t="19731" r="-2" b="16919"/>
          <a:stretch/>
        </p:blipFill>
        <p:spPr>
          <a:xfrm>
            <a:off x="4965898" y="0"/>
            <a:ext cx="7226102" cy="685800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effectLst>
            <a:outerShdw blurRad="50800" dist="50800" dir="5400000" algn="ctr" rotWithShape="0">
              <a:srgbClr val="000000">
                <a:alpha val="43137"/>
              </a:srgbClr>
            </a:outerShdw>
          </a:effectLst>
        </p:spPr>
      </p:pic>
      <p:sp>
        <p:nvSpPr>
          <p:cNvPr id="5" name="Rectangle 4">
            <a:extLst>
              <a:ext uri="{FF2B5EF4-FFF2-40B4-BE49-F238E27FC236}">
                <a16:creationId xmlns:a16="http://schemas.microsoft.com/office/drawing/2014/main" id="{015586C7-BB6C-1F46-A1C8-0A4885D8847E}"/>
              </a:ext>
            </a:extLst>
          </p:cNvPr>
          <p:cNvSpPr/>
          <p:nvPr/>
        </p:nvSpPr>
        <p:spPr>
          <a:xfrm>
            <a:off x="430237" y="2180492"/>
            <a:ext cx="4535661" cy="604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45B7D67-E62E-AD40-A074-48D7BFD8A0B1}"/>
              </a:ext>
            </a:extLst>
          </p:cNvPr>
          <p:cNvCxnSpPr>
            <a:cxnSpLocks/>
          </p:cNvCxnSpPr>
          <p:nvPr/>
        </p:nvCxnSpPr>
        <p:spPr>
          <a:xfrm>
            <a:off x="430237" y="3317166"/>
            <a:ext cx="4676335"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3138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15" name="Picture 14" descr="A book shelf filled with books&#10;&#10;Description automatically generated">
            <a:extLst>
              <a:ext uri="{FF2B5EF4-FFF2-40B4-BE49-F238E27FC236}">
                <a16:creationId xmlns:a16="http://schemas.microsoft.com/office/drawing/2014/main" id="{E7540A4B-ED5C-A34F-A43D-525AD9E5D79B}"/>
              </a:ext>
            </a:extLst>
          </p:cNvPr>
          <p:cNvPicPr>
            <a:picLocks noChangeAspect="1"/>
          </p:cNvPicPr>
          <p:nvPr/>
        </p:nvPicPr>
        <p:blipFill rotWithShape="1">
          <a:blip r:embed="rId2"/>
          <a:srcRect t="2794" b="12830"/>
          <a:stretch/>
        </p:blipFill>
        <p:spPr>
          <a:xfrm>
            <a:off x="0" y="0"/>
            <a:ext cx="12192002" cy="6858001"/>
          </a:xfrm>
          <a:prstGeom prst="rect">
            <a:avLst/>
          </a:prstGeom>
        </p:spPr>
      </p:pic>
      <p:sp>
        <p:nvSpPr>
          <p:cNvPr id="16" name="Rectangle 15">
            <a:extLst>
              <a:ext uri="{FF2B5EF4-FFF2-40B4-BE49-F238E27FC236}">
                <a16:creationId xmlns:a16="http://schemas.microsoft.com/office/drawing/2014/main" id="{AECCE862-3D84-8141-8AFA-F63C31424CAA}"/>
              </a:ext>
            </a:extLst>
          </p:cNvPr>
          <p:cNvSpPr/>
          <p:nvPr/>
        </p:nvSpPr>
        <p:spPr>
          <a:xfrm>
            <a:off x="0" y="0"/>
            <a:ext cx="12192000" cy="6858000"/>
          </a:xfrm>
          <a:prstGeom prst="rect">
            <a:avLst/>
          </a:prstGeom>
          <a:gradFill flip="none" rotWithShape="1">
            <a:gsLst>
              <a:gs pos="0">
                <a:schemeClr val="accent1">
                  <a:lumMod val="0"/>
                  <a:alpha val="94000"/>
                </a:schemeClr>
              </a:gs>
              <a:gs pos="30000">
                <a:srgbClr val="000000">
                  <a:alpha val="38000"/>
                </a:srgbClr>
              </a:gs>
              <a:gs pos="100000">
                <a:schemeClr val="accent1">
                  <a:alpha val="0"/>
                  <a:lumMod val="0"/>
                  <a:lumOff val="100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2B109D31-A203-8348-A2CF-BBA2BAE0A2E6}"/>
              </a:ext>
            </a:extLst>
          </p:cNvPr>
          <p:cNvSpPr>
            <a:spLocks noGrp="1"/>
          </p:cNvSpPr>
          <p:nvPr>
            <p:ph type="title"/>
          </p:nvPr>
        </p:nvSpPr>
        <p:spPr>
          <a:xfrm>
            <a:off x="479473" y="480231"/>
            <a:ext cx="2552114" cy="1322998"/>
          </a:xfrm>
        </p:spPr>
        <p:txBody>
          <a:bodyPr/>
          <a:lstStyle/>
          <a:p>
            <a:r>
              <a:rPr lang="en-US" dirty="0"/>
              <a:t>Appendix</a:t>
            </a:r>
          </a:p>
        </p:txBody>
      </p:sp>
      <p:cxnSp>
        <p:nvCxnSpPr>
          <p:cNvPr id="13" name="Straight Connector 12">
            <a:extLst>
              <a:ext uri="{FF2B5EF4-FFF2-40B4-BE49-F238E27FC236}">
                <a16:creationId xmlns:a16="http://schemas.microsoft.com/office/drawing/2014/main" id="{F5E5924F-06C8-4940-AF3E-2EB5E94A698C}"/>
              </a:ext>
            </a:extLst>
          </p:cNvPr>
          <p:cNvCxnSpPr>
            <a:cxnSpLocks/>
          </p:cNvCxnSpPr>
          <p:nvPr/>
        </p:nvCxnSpPr>
        <p:spPr>
          <a:xfrm>
            <a:off x="592014" y="1662551"/>
            <a:ext cx="2094915"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8572841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pic>
        <p:nvPicPr>
          <p:cNvPr id="3" name="Screen Recording 2020-09-13 at 5.35.49 PM" descr="Screen Recording 2020-09-13 at 5.35.49 PM">
            <a:hlinkClick r:id="" action="ppaction://media"/>
            <a:extLst>
              <a:ext uri="{FF2B5EF4-FFF2-40B4-BE49-F238E27FC236}">
                <a16:creationId xmlns:a16="http://schemas.microsoft.com/office/drawing/2014/main" id="{B1FF0331-36D5-2C4F-AB7A-A618112433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0857" y="762299"/>
            <a:ext cx="11519432" cy="6095700"/>
          </a:xfrm>
          <a:prstGeom prst="rect">
            <a:avLst/>
          </a:prstGeom>
        </p:spPr>
      </p:pic>
      <p:sp>
        <p:nvSpPr>
          <p:cNvPr id="6" name="TextBox 5">
            <a:extLst>
              <a:ext uri="{FF2B5EF4-FFF2-40B4-BE49-F238E27FC236}">
                <a16:creationId xmlns:a16="http://schemas.microsoft.com/office/drawing/2014/main" id="{6563B0ED-EAB9-BF44-8081-ED949A8F6385}"/>
              </a:ext>
            </a:extLst>
          </p:cNvPr>
          <p:cNvSpPr txBox="1"/>
          <p:nvPr/>
        </p:nvSpPr>
        <p:spPr>
          <a:xfrm>
            <a:off x="304942" y="140677"/>
            <a:ext cx="2614818" cy="369332"/>
          </a:xfrm>
          <a:prstGeom prst="rect">
            <a:avLst/>
          </a:prstGeom>
          <a:noFill/>
          <a:effectLst>
            <a:outerShdw blurRad="50800" dist="50800" dir="5400000" sx="1000" sy="1000" algn="ctr" rotWithShape="0">
              <a:srgbClr val="000000">
                <a:alpha val="43137"/>
              </a:srgbClr>
            </a:outerShdw>
          </a:effectLst>
        </p:spPr>
        <p:txBody>
          <a:bodyPr wrap="none" rtlCol="0">
            <a:spAutoFit/>
          </a:bodyPr>
          <a:lstStyle/>
          <a:p>
            <a:r>
              <a:rPr lang="en-US" dirty="0"/>
              <a:t>App Demo: About Section</a:t>
            </a:r>
          </a:p>
        </p:txBody>
      </p:sp>
      <p:cxnSp>
        <p:nvCxnSpPr>
          <p:cNvPr id="7" name="Straight Connector 6">
            <a:extLst>
              <a:ext uri="{FF2B5EF4-FFF2-40B4-BE49-F238E27FC236}">
                <a16:creationId xmlns:a16="http://schemas.microsoft.com/office/drawing/2014/main" id="{977B8DF1-4EB8-BE46-BEC8-0659967230D4}"/>
              </a:ext>
            </a:extLst>
          </p:cNvPr>
          <p:cNvCxnSpPr>
            <a:cxnSpLocks/>
          </p:cNvCxnSpPr>
          <p:nvPr/>
        </p:nvCxnSpPr>
        <p:spPr>
          <a:xfrm>
            <a:off x="422004" y="510009"/>
            <a:ext cx="11521467"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55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D9AA-216A-0B45-AB75-BE45DE5D36D1}"/>
              </a:ext>
            </a:extLst>
          </p:cNvPr>
          <p:cNvSpPr>
            <a:spLocks noGrp="1"/>
          </p:cNvSpPr>
          <p:nvPr>
            <p:ph type="title"/>
          </p:nvPr>
        </p:nvSpPr>
        <p:spPr/>
        <p:txBody>
          <a:bodyPr/>
          <a:lstStyle/>
          <a:p>
            <a:r>
              <a:rPr lang="en-US" dirty="0"/>
              <a:t>Text Matching</a:t>
            </a:r>
          </a:p>
        </p:txBody>
      </p:sp>
      <p:sp>
        <p:nvSpPr>
          <p:cNvPr id="4" name="Content Placeholder 3">
            <a:extLst>
              <a:ext uri="{FF2B5EF4-FFF2-40B4-BE49-F238E27FC236}">
                <a16:creationId xmlns:a16="http://schemas.microsoft.com/office/drawing/2014/main" id="{DDE80A14-7BC4-6448-A201-0B0CB5DC2A68}"/>
              </a:ext>
            </a:extLst>
          </p:cNvPr>
          <p:cNvSpPr>
            <a:spLocks noGrp="1"/>
          </p:cNvSpPr>
          <p:nvPr>
            <p:ph idx="1"/>
          </p:nvPr>
        </p:nvSpPr>
        <p:spPr>
          <a:xfrm>
            <a:off x="838200" y="2050708"/>
            <a:ext cx="10515600" cy="4351338"/>
          </a:xfrm>
        </p:spPr>
        <p:txBody>
          <a:bodyPr>
            <a:normAutofit/>
          </a:bodyPr>
          <a:lstStyle/>
          <a:p>
            <a:pPr marL="0" indent="0" algn="ctr">
              <a:buNone/>
            </a:pPr>
            <a:r>
              <a:rPr lang="en-US" sz="2000" b="1" dirty="0"/>
              <a:t>5-step matching process:</a:t>
            </a:r>
          </a:p>
          <a:p>
            <a:pPr marL="0" indent="0">
              <a:buNone/>
            </a:pPr>
            <a:endParaRPr lang="en-US" sz="2000" b="1" dirty="0"/>
          </a:p>
          <a:p>
            <a:pPr marL="987552" lvl="2" indent="-530352">
              <a:buAutoNum type="arabicPeriod"/>
            </a:pPr>
            <a:r>
              <a:rPr lang="en-US" dirty="0"/>
              <a:t>Combine title and author strings</a:t>
            </a:r>
            <a:br>
              <a:rPr lang="en-US" dirty="0"/>
            </a:br>
            <a:endParaRPr lang="en-US" dirty="0"/>
          </a:p>
          <a:p>
            <a:pPr marL="987552" lvl="2" indent="-530352">
              <a:buAutoNum type="arabicPeriod"/>
            </a:pPr>
            <a:r>
              <a:rPr lang="en-US" dirty="0"/>
              <a:t>Tokenize into list of unigrams</a:t>
            </a:r>
            <a:br>
              <a:rPr lang="en-US" dirty="0"/>
            </a:br>
            <a:endParaRPr lang="en-US" dirty="0"/>
          </a:p>
          <a:p>
            <a:pPr marL="987552" lvl="2" indent="-530352">
              <a:buAutoNum type="arabicPeriod"/>
            </a:pPr>
            <a:r>
              <a:rPr lang="en-US" dirty="0"/>
              <a:t>Sort tokens alphabetically</a:t>
            </a:r>
            <a:br>
              <a:rPr lang="en-US" dirty="0"/>
            </a:br>
            <a:endParaRPr lang="en-US" dirty="0"/>
          </a:p>
          <a:p>
            <a:pPr marL="987552" lvl="2" indent="-530352">
              <a:buAutoNum type="arabicPeriod"/>
            </a:pPr>
            <a:r>
              <a:rPr lang="en-US" dirty="0"/>
              <a:t> Remove duplicate tokens</a:t>
            </a:r>
            <a:br>
              <a:rPr lang="en-US" dirty="0"/>
            </a:br>
            <a:endParaRPr lang="en-US" dirty="0"/>
          </a:p>
          <a:p>
            <a:pPr marL="987552" lvl="2" indent="-530352">
              <a:buAutoNum type="arabicPeriod"/>
            </a:pPr>
            <a:r>
              <a:rPr lang="en-US" dirty="0"/>
              <a:t> Compare with all books determine  confidence level</a:t>
            </a:r>
          </a:p>
          <a:p>
            <a:endParaRPr lang="en-US" dirty="0"/>
          </a:p>
        </p:txBody>
      </p:sp>
      <p:cxnSp>
        <p:nvCxnSpPr>
          <p:cNvPr id="5" name="Straight Connector 4">
            <a:extLst>
              <a:ext uri="{FF2B5EF4-FFF2-40B4-BE49-F238E27FC236}">
                <a16:creationId xmlns:a16="http://schemas.microsoft.com/office/drawing/2014/main" id="{3E4334E7-5EBB-1047-8BC5-8127010C324B}"/>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1284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CA30A-9EFE-C145-B0BB-9B6DD722CA8F}"/>
              </a:ext>
            </a:extLst>
          </p:cNvPr>
          <p:cNvSpPr>
            <a:spLocks noGrp="1"/>
          </p:cNvSpPr>
          <p:nvPr>
            <p:ph type="title"/>
          </p:nvPr>
        </p:nvSpPr>
        <p:spPr/>
        <p:txBody>
          <a:bodyPr>
            <a:normAutofit/>
          </a:bodyPr>
          <a:lstStyle/>
          <a:p>
            <a:r>
              <a:rPr lang="en-US" dirty="0"/>
              <a:t>Recommendation Matrix Composition</a:t>
            </a:r>
          </a:p>
        </p:txBody>
      </p:sp>
      <p:pic>
        <p:nvPicPr>
          <p:cNvPr id="8" name="Content Placeholder 7">
            <a:extLst>
              <a:ext uri="{FF2B5EF4-FFF2-40B4-BE49-F238E27FC236}">
                <a16:creationId xmlns:a16="http://schemas.microsoft.com/office/drawing/2014/main" id="{A8184044-1BF7-4342-AF80-48CF96EA80F0}"/>
              </a:ext>
            </a:extLst>
          </p:cNvPr>
          <p:cNvPicPr>
            <a:picLocks noGrp="1" noChangeAspect="1"/>
          </p:cNvPicPr>
          <p:nvPr>
            <p:ph sz="half" idx="1"/>
          </p:nvPr>
        </p:nvPicPr>
        <p:blipFill rotWithShape="1">
          <a:blip r:embed="rId2">
            <a:extLst>
              <a:ext uri="{96DAC541-7B7A-43D3-8B79-37D633B846F1}">
                <asvg:svgBlip xmlns:asvg="http://schemas.microsoft.com/office/drawing/2016/SVG/main" r:embed="rId3"/>
              </a:ext>
            </a:extLst>
          </a:blip>
          <a:stretch/>
        </p:blipFill>
        <p:spPr>
          <a:xfrm>
            <a:off x="838200" y="2071712"/>
            <a:ext cx="6631745" cy="4421163"/>
          </a:xfrm>
        </p:spPr>
      </p:pic>
      <p:sp>
        <p:nvSpPr>
          <p:cNvPr id="15" name="Content Placeholder 2">
            <a:extLst>
              <a:ext uri="{FF2B5EF4-FFF2-40B4-BE49-F238E27FC236}">
                <a16:creationId xmlns:a16="http://schemas.microsoft.com/office/drawing/2014/main" id="{CBB6FD39-AF11-054B-B83E-3588BD82AE00}"/>
              </a:ext>
            </a:extLst>
          </p:cNvPr>
          <p:cNvSpPr txBox="1">
            <a:spLocks/>
          </p:cNvSpPr>
          <p:nvPr/>
        </p:nvSpPr>
        <p:spPr>
          <a:xfrm>
            <a:off x="7530465" y="2841371"/>
            <a:ext cx="3823335" cy="3651504"/>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2000" dirty="0">
                <a:solidFill>
                  <a:schemeClr val="tx1"/>
                </a:solidFill>
              </a:rPr>
              <a:t>134,299 ratings</a:t>
            </a:r>
          </a:p>
          <a:p>
            <a:endParaRPr lang="en-US" sz="2000" dirty="0">
              <a:solidFill>
                <a:schemeClr val="tx1"/>
              </a:solidFill>
            </a:endParaRPr>
          </a:p>
          <a:p>
            <a:r>
              <a:rPr lang="en-US" sz="2000" dirty="0">
                <a:solidFill>
                  <a:schemeClr val="tx1"/>
                </a:solidFill>
              </a:rPr>
              <a:t>10,077 books</a:t>
            </a:r>
          </a:p>
          <a:p>
            <a:endParaRPr lang="en-US" sz="2000" dirty="0">
              <a:solidFill>
                <a:schemeClr val="tx1"/>
              </a:solidFill>
            </a:endParaRPr>
          </a:p>
          <a:p>
            <a:r>
              <a:rPr lang="en-US" sz="2000" dirty="0">
                <a:solidFill>
                  <a:schemeClr val="tx1"/>
                </a:solidFill>
              </a:rPr>
              <a:t>12,854 unique reviewers</a:t>
            </a:r>
          </a:p>
          <a:p>
            <a:endParaRPr lang="en-US" sz="2000" dirty="0">
              <a:solidFill>
                <a:schemeClr val="tx1"/>
              </a:solidFill>
            </a:endParaRPr>
          </a:p>
        </p:txBody>
      </p:sp>
      <p:cxnSp>
        <p:nvCxnSpPr>
          <p:cNvPr id="6" name="Straight Connector 5">
            <a:extLst>
              <a:ext uri="{FF2B5EF4-FFF2-40B4-BE49-F238E27FC236}">
                <a16:creationId xmlns:a16="http://schemas.microsoft.com/office/drawing/2014/main" id="{BB1812C3-662F-F340-906A-FE14D580ED28}"/>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55614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F5E6-70E2-ED4B-85A8-B893AFBE9588}"/>
              </a:ext>
            </a:extLst>
          </p:cNvPr>
          <p:cNvSpPr>
            <a:spLocks noGrp="1"/>
          </p:cNvSpPr>
          <p:nvPr>
            <p:ph type="title"/>
          </p:nvPr>
        </p:nvSpPr>
        <p:spPr>
          <a:xfrm>
            <a:off x="655320" y="365125"/>
            <a:ext cx="5120114" cy="1692794"/>
          </a:xfrm>
        </p:spPr>
        <p:txBody>
          <a:bodyPr>
            <a:normAutofit/>
          </a:bodyPr>
          <a:lstStyle/>
          <a:p>
            <a:r>
              <a:rPr lang="en-US" dirty="0"/>
              <a:t>What is </a:t>
            </a:r>
            <a:r>
              <a:rPr lang="en-US" dirty="0" err="1"/>
              <a:t>SoftCopy</a:t>
            </a:r>
            <a:r>
              <a:rPr lang="en-US" dirty="0"/>
              <a:t>?</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6BD707-0D49-0E4A-8DF6-6CBE94DF80A1}"/>
              </a:ext>
            </a:extLst>
          </p:cNvPr>
          <p:cNvSpPr>
            <a:spLocks noGrp="1"/>
          </p:cNvSpPr>
          <p:nvPr>
            <p:ph idx="1"/>
          </p:nvPr>
        </p:nvSpPr>
        <p:spPr>
          <a:xfrm>
            <a:off x="655321" y="2575034"/>
            <a:ext cx="5120113" cy="3462228"/>
          </a:xfrm>
        </p:spPr>
        <p:txBody>
          <a:bodyPr>
            <a:normAutofit/>
          </a:bodyPr>
          <a:lstStyle/>
          <a:p>
            <a:endParaRPr lang="en-US" sz="1800" dirty="0"/>
          </a:p>
          <a:p>
            <a:r>
              <a:rPr lang="en-US" sz="1800" dirty="0"/>
              <a:t>Get book recommendations from just an image of your bookshelf </a:t>
            </a:r>
          </a:p>
          <a:p>
            <a:endParaRPr lang="en-US" sz="1800" dirty="0"/>
          </a:p>
          <a:p>
            <a:r>
              <a:rPr lang="en-US" sz="1800" dirty="0"/>
              <a:t>Effortlessly leverage your offline book collection to generate insights</a:t>
            </a:r>
          </a:p>
          <a:p>
            <a:endParaRPr lang="en-US" sz="1800" dirty="0"/>
          </a:p>
          <a:p>
            <a:r>
              <a:rPr lang="en-US" sz="1800" dirty="0"/>
              <a:t>Simply upload a photo and the app does the rest!</a:t>
            </a:r>
          </a:p>
        </p:txBody>
      </p:sp>
      <p:pic>
        <p:nvPicPr>
          <p:cNvPr id="5" name="Picture 4" descr="A book shelf filled with books&#10;&#10;Description automatically generated">
            <a:extLst>
              <a:ext uri="{FF2B5EF4-FFF2-40B4-BE49-F238E27FC236}">
                <a16:creationId xmlns:a16="http://schemas.microsoft.com/office/drawing/2014/main" id="{82EA477D-80FA-DA42-9708-0579C7F16B73}"/>
              </a:ext>
            </a:extLst>
          </p:cNvPr>
          <p:cNvPicPr>
            <a:picLocks noChangeAspect="1"/>
          </p:cNvPicPr>
          <p:nvPr/>
        </p:nvPicPr>
        <p:blipFill rotWithShape="1">
          <a:blip r:embed="rId3"/>
          <a:srcRect t="3747" r="1" b="1478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effectLst>
            <a:outerShdw blurRad="50800" dist="50800" dir="5400000" sx="101000" sy="101000" algn="ctr" rotWithShape="0">
              <a:srgbClr val="000000">
                <a:alpha val="43137"/>
              </a:srgbClr>
            </a:outerShdw>
          </a:effectLst>
        </p:spPr>
      </p:pic>
      <p:cxnSp>
        <p:nvCxnSpPr>
          <p:cNvPr id="13" name="Straight Connector 12">
            <a:extLst>
              <a:ext uri="{FF2B5EF4-FFF2-40B4-BE49-F238E27FC236}">
                <a16:creationId xmlns:a16="http://schemas.microsoft.com/office/drawing/2014/main" id="{4628A2F9-4BB1-AE41-B87D-B18109C0A71A}"/>
              </a:ext>
            </a:extLst>
          </p:cNvPr>
          <p:cNvCxnSpPr>
            <a:cxnSpLocks/>
          </p:cNvCxnSpPr>
          <p:nvPr/>
        </p:nvCxnSpPr>
        <p:spPr>
          <a:xfrm>
            <a:off x="588397" y="2316480"/>
            <a:ext cx="463892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5449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5D53-8BEF-CC42-8899-B72992B9B0D4}"/>
              </a:ext>
            </a:extLst>
          </p:cNvPr>
          <p:cNvSpPr>
            <a:spLocks noGrp="1"/>
          </p:cNvSpPr>
          <p:nvPr>
            <p:ph type="title"/>
          </p:nvPr>
        </p:nvSpPr>
        <p:spPr/>
        <p:txBody>
          <a:bodyPr>
            <a:normAutofit/>
          </a:bodyPr>
          <a:lstStyle/>
          <a:p>
            <a:r>
              <a:rPr lang="en-US" dirty="0"/>
              <a:t>Recommendation Matrix Composition</a:t>
            </a:r>
          </a:p>
        </p:txBody>
      </p:sp>
      <p:pic>
        <p:nvPicPr>
          <p:cNvPr id="5" name="Content Placeholder 4">
            <a:extLst>
              <a:ext uri="{FF2B5EF4-FFF2-40B4-BE49-F238E27FC236}">
                <a16:creationId xmlns:a16="http://schemas.microsoft.com/office/drawing/2014/main" id="{38701406-B5F6-714A-A868-A9D389D48CE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787747" y="2081872"/>
            <a:ext cx="6616505" cy="4411003"/>
          </a:xfrm>
        </p:spPr>
      </p:pic>
      <p:cxnSp>
        <p:nvCxnSpPr>
          <p:cNvPr id="4" name="Straight Connector 3">
            <a:extLst>
              <a:ext uri="{FF2B5EF4-FFF2-40B4-BE49-F238E27FC236}">
                <a16:creationId xmlns:a16="http://schemas.microsoft.com/office/drawing/2014/main" id="{DF2E80CF-5771-B444-AB5E-10B92BD60E64}"/>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97089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5D53-8BEF-CC42-8899-B72992B9B0D4}"/>
              </a:ext>
            </a:extLst>
          </p:cNvPr>
          <p:cNvSpPr>
            <a:spLocks noGrp="1"/>
          </p:cNvSpPr>
          <p:nvPr>
            <p:ph type="title"/>
          </p:nvPr>
        </p:nvSpPr>
        <p:spPr/>
        <p:txBody>
          <a:bodyPr>
            <a:normAutofit/>
          </a:bodyPr>
          <a:lstStyle/>
          <a:p>
            <a:r>
              <a:rPr lang="en-US" dirty="0"/>
              <a:t>Recommendation Matrix Composition</a:t>
            </a:r>
          </a:p>
        </p:txBody>
      </p:sp>
      <p:pic>
        <p:nvPicPr>
          <p:cNvPr id="9" name="Content Placeholder 8" descr="A close up of a logo&#10;&#10;Description automatically generated">
            <a:extLst>
              <a:ext uri="{FF2B5EF4-FFF2-40B4-BE49-F238E27FC236}">
                <a16:creationId xmlns:a16="http://schemas.microsoft.com/office/drawing/2014/main" id="{F6CEBCE7-7267-754B-B10C-79543D0008D1}"/>
              </a:ext>
            </a:extLst>
          </p:cNvPr>
          <p:cNvPicPr>
            <a:picLocks noGrp="1" noChangeAspect="1"/>
          </p:cNvPicPr>
          <p:nvPr>
            <p:ph idx="1"/>
          </p:nvPr>
        </p:nvPicPr>
        <p:blipFill>
          <a:blip r:embed="rId2"/>
          <a:stretch>
            <a:fillRect/>
          </a:stretch>
        </p:blipFill>
        <p:spPr>
          <a:xfrm>
            <a:off x="1274300" y="2176169"/>
            <a:ext cx="6012765" cy="4008510"/>
          </a:xfrm>
        </p:spPr>
      </p:pic>
      <p:sp>
        <p:nvSpPr>
          <p:cNvPr id="10" name="TextBox 9">
            <a:extLst>
              <a:ext uri="{FF2B5EF4-FFF2-40B4-BE49-F238E27FC236}">
                <a16:creationId xmlns:a16="http://schemas.microsoft.com/office/drawing/2014/main" id="{56BC17F5-9060-0143-B910-F0B9BFA64202}"/>
              </a:ext>
            </a:extLst>
          </p:cNvPr>
          <p:cNvSpPr txBox="1"/>
          <p:nvPr/>
        </p:nvSpPr>
        <p:spPr>
          <a:xfrm>
            <a:off x="7089676" y="3857258"/>
            <a:ext cx="3095333" cy="646331"/>
          </a:xfrm>
          <a:prstGeom prst="rect">
            <a:avLst/>
          </a:prstGeom>
          <a:noFill/>
        </p:spPr>
        <p:txBody>
          <a:bodyPr wrap="square" rtlCol="0">
            <a:spAutoFit/>
          </a:bodyPr>
          <a:lstStyle/>
          <a:p>
            <a:r>
              <a:rPr lang="en-US" dirty="0"/>
              <a:t>Most books in matrix were published 1980-2000</a:t>
            </a:r>
          </a:p>
        </p:txBody>
      </p:sp>
      <p:cxnSp>
        <p:nvCxnSpPr>
          <p:cNvPr id="5" name="Straight Connector 4">
            <a:extLst>
              <a:ext uri="{FF2B5EF4-FFF2-40B4-BE49-F238E27FC236}">
                <a16:creationId xmlns:a16="http://schemas.microsoft.com/office/drawing/2014/main" id="{CCC8330A-F28C-D349-BC23-C825E0F552A7}"/>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1295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9" name="Picture 8" descr="A picture containing indoor, different, photo, many&#10;&#10;Description automatically generated">
            <a:extLst>
              <a:ext uri="{FF2B5EF4-FFF2-40B4-BE49-F238E27FC236}">
                <a16:creationId xmlns:a16="http://schemas.microsoft.com/office/drawing/2014/main" id="{CBDB6B33-F455-424F-9CAB-F6B569A72366}"/>
              </a:ext>
            </a:extLst>
          </p:cNvPr>
          <p:cNvPicPr>
            <a:picLocks noChangeAspect="1"/>
          </p:cNvPicPr>
          <p:nvPr/>
        </p:nvPicPr>
        <p:blipFill rotWithShape="1">
          <a:blip r:embed="rId3"/>
          <a:srcRect l="5937" t="5989" b="3186"/>
          <a:stretch/>
        </p:blipFill>
        <p:spPr>
          <a:xfrm>
            <a:off x="0" y="0"/>
            <a:ext cx="5348614" cy="6886136"/>
          </a:xfrm>
          <a:prstGeom prst="rect">
            <a:avLst/>
          </a:prstGeom>
        </p:spPr>
      </p:pic>
      <p:sp>
        <p:nvSpPr>
          <p:cNvPr id="15" name="Title 1">
            <a:extLst>
              <a:ext uri="{FF2B5EF4-FFF2-40B4-BE49-F238E27FC236}">
                <a16:creationId xmlns:a16="http://schemas.microsoft.com/office/drawing/2014/main" id="{C619CEFC-4C4C-8B4A-AE89-8BF876970B99}"/>
              </a:ext>
            </a:extLst>
          </p:cNvPr>
          <p:cNvSpPr txBox="1">
            <a:spLocks/>
          </p:cNvSpPr>
          <p:nvPr/>
        </p:nvSpPr>
        <p:spPr>
          <a:xfrm>
            <a:off x="6640503" y="0"/>
            <a:ext cx="3978790" cy="1175937"/>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b="0" dirty="0">
                <a:solidFill>
                  <a:schemeClr val="tx1"/>
                </a:solidFill>
              </a:rPr>
              <a:t>Methodology</a:t>
            </a:r>
          </a:p>
        </p:txBody>
      </p:sp>
      <p:sp>
        <p:nvSpPr>
          <p:cNvPr id="16" name="Down Arrow Callout 15">
            <a:extLst>
              <a:ext uri="{FF2B5EF4-FFF2-40B4-BE49-F238E27FC236}">
                <a16:creationId xmlns:a16="http://schemas.microsoft.com/office/drawing/2014/main" id="{C05B2E91-D86F-A64D-A1A9-75E886680851}"/>
              </a:ext>
            </a:extLst>
          </p:cNvPr>
          <p:cNvSpPr/>
          <p:nvPr/>
        </p:nvSpPr>
        <p:spPr>
          <a:xfrm>
            <a:off x="6100617" y="1840627"/>
            <a:ext cx="5031550" cy="904835"/>
          </a:xfrm>
          <a:prstGeom prst="downArrowCallout">
            <a:avLst/>
          </a:prstGeom>
          <a:solidFill>
            <a:schemeClr val="accent1">
              <a:lumMod val="20000"/>
              <a:lumOff val="8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Upload Image</a:t>
            </a:r>
          </a:p>
        </p:txBody>
      </p:sp>
      <p:sp>
        <p:nvSpPr>
          <p:cNvPr id="2" name="Rectangle 1">
            <a:extLst>
              <a:ext uri="{FF2B5EF4-FFF2-40B4-BE49-F238E27FC236}">
                <a16:creationId xmlns:a16="http://schemas.microsoft.com/office/drawing/2014/main" id="{91643A3D-558D-494A-851B-526F4DD2193E}"/>
              </a:ext>
            </a:extLst>
          </p:cNvPr>
          <p:cNvSpPr/>
          <p:nvPr/>
        </p:nvSpPr>
        <p:spPr>
          <a:xfrm>
            <a:off x="0" y="0"/>
            <a:ext cx="5348614" cy="6858000"/>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63A33C5-53F9-AD4D-A091-452750647DAD}"/>
              </a:ext>
            </a:extLst>
          </p:cNvPr>
          <p:cNvSpPr/>
          <p:nvPr/>
        </p:nvSpPr>
        <p:spPr>
          <a:xfrm>
            <a:off x="6114123" y="3088023"/>
            <a:ext cx="5031550" cy="5487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Optical Character Recognition</a:t>
            </a:r>
          </a:p>
        </p:txBody>
      </p:sp>
      <p:cxnSp>
        <p:nvCxnSpPr>
          <p:cNvPr id="10" name="Straight Connector 9">
            <a:extLst>
              <a:ext uri="{FF2B5EF4-FFF2-40B4-BE49-F238E27FC236}">
                <a16:creationId xmlns:a16="http://schemas.microsoft.com/office/drawing/2014/main" id="{944D8EB4-C2F5-304B-BB16-1CA4212D9BC6}"/>
              </a:ext>
            </a:extLst>
          </p:cNvPr>
          <p:cNvCxnSpPr>
            <a:cxnSpLocks/>
          </p:cNvCxnSpPr>
          <p:nvPr/>
        </p:nvCxnSpPr>
        <p:spPr>
          <a:xfrm>
            <a:off x="6096000" y="1360517"/>
            <a:ext cx="504967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8131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b="1" dirty="0">
                <a:solidFill>
                  <a:schemeClr val="tx1"/>
                </a:solidFill>
              </a:rPr>
              <a:t>Preprocessing</a:t>
            </a:r>
          </a:p>
          <a:p>
            <a:pPr marL="342900" lvl="1" indent="-228600">
              <a:lnSpc>
                <a:spcPct val="90000"/>
              </a:lnSpc>
              <a:buFont typeface="Arial" panose="020B0604020202020204" pitchFamily="34" charset="0"/>
              <a:buChar char="•"/>
            </a:pPr>
            <a:r>
              <a:rPr lang="en-US" dirty="0">
                <a:solidFill>
                  <a:schemeClr val="tx1"/>
                </a:solidFill>
              </a:rPr>
              <a:t>Image scaling</a:t>
            </a:r>
          </a:p>
          <a:p>
            <a:pPr marL="342900" lvl="1" indent="-228600">
              <a:lnSpc>
                <a:spcPct val="90000"/>
              </a:lnSpc>
              <a:buFont typeface="Arial" panose="020B0604020202020204" pitchFamily="34" charset="0"/>
              <a:buChar char="•"/>
            </a:pPr>
            <a:r>
              <a:rPr lang="en-US" dirty="0">
                <a:solidFill>
                  <a:schemeClr val="tx1"/>
                </a:solidFill>
              </a:rPr>
              <a:t>Color swapping</a:t>
            </a:r>
          </a:p>
          <a:p>
            <a:pPr marL="342900" lvl="1" indent="-228600">
              <a:lnSpc>
                <a:spcPct val="90000"/>
              </a:lnSpc>
              <a:buFont typeface="Arial" panose="020B0604020202020204" pitchFamily="34" charset="0"/>
              <a:buChar char="•"/>
            </a:pPr>
            <a:r>
              <a:rPr lang="en-US" dirty="0">
                <a:solidFill>
                  <a:schemeClr val="tx1"/>
                </a:solidFill>
              </a:rPr>
              <a:t>Mean image subtraction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3"/>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712924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detection</a:t>
            </a:r>
          </a:p>
          <a:p>
            <a:pPr marL="342900" lvl="1" indent="-342900">
              <a:buFont typeface="Arial" panose="020B0604020202020204" pitchFamily="34" charset="0"/>
              <a:buChar char="•"/>
            </a:pPr>
            <a:r>
              <a:rPr lang="en-US" dirty="0">
                <a:solidFill>
                  <a:schemeClr val="tx1"/>
                </a:solidFill>
              </a:rPr>
              <a:t>OpenCV EAST text detection model</a:t>
            </a:r>
          </a:p>
          <a:p>
            <a:pPr marL="342900" lvl="1" indent="-342900">
              <a:buFont typeface="Arial" panose="020B0604020202020204" pitchFamily="34" charset="0"/>
              <a:buChar char="•"/>
            </a:pPr>
            <a:r>
              <a:rPr lang="en-US" dirty="0">
                <a:solidFill>
                  <a:schemeClr val="tx1"/>
                </a:solidFill>
              </a:rPr>
              <a:t>Bounding box detection</a:t>
            </a:r>
          </a:p>
          <a:p>
            <a:pPr marL="342900" lvl="1" indent="-342900">
              <a:buFont typeface="Arial" panose="020B0604020202020204" pitchFamily="34" charset="0"/>
              <a:buChar char="•"/>
            </a:pPr>
            <a:r>
              <a:rPr lang="en-US" dirty="0">
                <a:solidFill>
                  <a:schemeClr val="tx1"/>
                </a:solidFill>
              </a:rPr>
              <a:t>Non-maxima suppression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78249" y="-636"/>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3"/>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0DCA6085-05F5-B345-A678-73760D918D4A}"/>
              </a:ext>
            </a:extLst>
          </p:cNvPr>
          <p:cNvSpPr/>
          <p:nvPr/>
        </p:nvSpPr>
        <p:spPr>
          <a:xfrm>
            <a:off x="5977788" y="798081"/>
            <a:ext cx="638165"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3FDFED-2DCF-2441-A29D-D4EFB8BC4177}"/>
              </a:ext>
            </a:extLst>
          </p:cNvPr>
          <p:cNvSpPr/>
          <p:nvPr/>
        </p:nvSpPr>
        <p:spPr>
          <a:xfrm>
            <a:off x="10054856" y="798717"/>
            <a:ext cx="1348341"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5CB058-64A5-2940-8B23-1833403B0D7B}"/>
              </a:ext>
            </a:extLst>
          </p:cNvPr>
          <p:cNvSpPr/>
          <p:nvPr/>
        </p:nvSpPr>
        <p:spPr>
          <a:xfrm>
            <a:off x="6615954" y="798081"/>
            <a:ext cx="3438903" cy="273042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34C2D-3ECD-7E4E-9090-6F96B0F13470}"/>
              </a:ext>
            </a:extLst>
          </p:cNvPr>
          <p:cNvSpPr/>
          <p:nvPr/>
        </p:nvSpPr>
        <p:spPr>
          <a:xfrm>
            <a:off x="6615954" y="4100644"/>
            <a:ext cx="3438904" cy="1957368"/>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C2A6BBF-796E-594D-8466-7BA98BD9C0B7}"/>
              </a:ext>
            </a:extLst>
          </p:cNvPr>
          <p:cNvSpPr/>
          <p:nvPr/>
        </p:nvSpPr>
        <p:spPr>
          <a:xfrm>
            <a:off x="6540529" y="3428364"/>
            <a:ext cx="3514328"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7331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detection</a:t>
            </a:r>
          </a:p>
          <a:p>
            <a:pPr marL="342900" lvl="1" indent="-342900">
              <a:buFont typeface="Arial" panose="020B0604020202020204" pitchFamily="34" charset="0"/>
              <a:buChar char="•"/>
            </a:pPr>
            <a:r>
              <a:rPr lang="en-US" dirty="0">
                <a:solidFill>
                  <a:schemeClr val="tx1"/>
                </a:solidFill>
              </a:rPr>
              <a:t>OpenCV EAST text detection model</a:t>
            </a:r>
          </a:p>
          <a:p>
            <a:pPr marL="342900" lvl="1" indent="-342900">
              <a:buFont typeface="Arial" panose="020B0604020202020204" pitchFamily="34" charset="0"/>
              <a:buChar char="•"/>
            </a:pPr>
            <a:r>
              <a:rPr lang="en-US" dirty="0">
                <a:solidFill>
                  <a:schemeClr val="tx1"/>
                </a:solidFill>
              </a:rPr>
              <a:t>Bounding box detection</a:t>
            </a:r>
          </a:p>
          <a:p>
            <a:pPr marL="342900" lvl="1" indent="-342900">
              <a:buFont typeface="Arial" panose="020B0604020202020204" pitchFamily="34" charset="0"/>
              <a:buChar char="•"/>
            </a:pPr>
            <a:r>
              <a:rPr lang="en-US" dirty="0">
                <a:solidFill>
                  <a:schemeClr val="tx1"/>
                </a:solidFill>
              </a:rPr>
              <a:t>Non-maxima suppression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2"/>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0DCA6085-05F5-B345-A678-73760D918D4A}"/>
              </a:ext>
            </a:extLst>
          </p:cNvPr>
          <p:cNvSpPr/>
          <p:nvPr/>
        </p:nvSpPr>
        <p:spPr>
          <a:xfrm>
            <a:off x="5977788" y="798081"/>
            <a:ext cx="524670"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3FDFED-2DCF-2441-A29D-D4EFB8BC4177}"/>
              </a:ext>
            </a:extLst>
          </p:cNvPr>
          <p:cNvSpPr/>
          <p:nvPr/>
        </p:nvSpPr>
        <p:spPr>
          <a:xfrm>
            <a:off x="8756724" y="798717"/>
            <a:ext cx="2646474"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5CB058-64A5-2940-8B23-1833403B0D7B}"/>
              </a:ext>
            </a:extLst>
          </p:cNvPr>
          <p:cNvSpPr/>
          <p:nvPr/>
        </p:nvSpPr>
        <p:spPr>
          <a:xfrm>
            <a:off x="6502457" y="798081"/>
            <a:ext cx="2254267" cy="3773601"/>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34C2D-3ECD-7E4E-9090-6F96B0F13470}"/>
              </a:ext>
            </a:extLst>
          </p:cNvPr>
          <p:cNvSpPr/>
          <p:nvPr/>
        </p:nvSpPr>
        <p:spPr>
          <a:xfrm>
            <a:off x="6502457" y="5248045"/>
            <a:ext cx="2254264" cy="810762"/>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C2A6BBF-796E-594D-8466-7BA98BD9C0B7}"/>
              </a:ext>
            </a:extLst>
          </p:cNvPr>
          <p:cNvSpPr/>
          <p:nvPr/>
        </p:nvSpPr>
        <p:spPr>
          <a:xfrm>
            <a:off x="6502461" y="4572000"/>
            <a:ext cx="2349477"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6938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detection</a:t>
            </a:r>
          </a:p>
          <a:p>
            <a:pPr marL="342900" lvl="1" indent="-342900">
              <a:buFont typeface="Arial" panose="020B0604020202020204" pitchFamily="34" charset="0"/>
              <a:buChar char="•"/>
            </a:pPr>
            <a:r>
              <a:rPr lang="en-US" dirty="0">
                <a:solidFill>
                  <a:schemeClr val="tx1"/>
                </a:solidFill>
              </a:rPr>
              <a:t>OpenCV EAST text detection model</a:t>
            </a:r>
          </a:p>
          <a:p>
            <a:pPr marL="342900" lvl="1" indent="-342900">
              <a:buFont typeface="Arial" panose="020B0604020202020204" pitchFamily="34" charset="0"/>
              <a:buChar char="•"/>
            </a:pPr>
            <a:r>
              <a:rPr lang="en-US" dirty="0">
                <a:solidFill>
                  <a:schemeClr val="tx1"/>
                </a:solidFill>
              </a:rPr>
              <a:t>Bounding box detection</a:t>
            </a:r>
          </a:p>
          <a:p>
            <a:pPr marL="342900" lvl="1" indent="-342900">
              <a:buFont typeface="Arial" panose="020B0604020202020204" pitchFamily="34" charset="0"/>
              <a:buChar char="•"/>
            </a:pPr>
            <a:r>
              <a:rPr lang="en-US" dirty="0">
                <a:solidFill>
                  <a:schemeClr val="tx1"/>
                </a:solidFill>
              </a:rPr>
              <a:t>Non-maxima suppression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2"/>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0DCA6085-05F5-B345-A678-73760D918D4A}"/>
              </a:ext>
            </a:extLst>
          </p:cNvPr>
          <p:cNvSpPr/>
          <p:nvPr/>
        </p:nvSpPr>
        <p:spPr>
          <a:xfrm>
            <a:off x="5977787" y="798081"/>
            <a:ext cx="2912989"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3FDFED-2DCF-2441-A29D-D4EFB8BC4177}"/>
              </a:ext>
            </a:extLst>
          </p:cNvPr>
          <p:cNvSpPr/>
          <p:nvPr/>
        </p:nvSpPr>
        <p:spPr>
          <a:xfrm>
            <a:off x="10551676" y="798717"/>
            <a:ext cx="851522"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5CB058-64A5-2940-8B23-1833403B0D7B}"/>
              </a:ext>
            </a:extLst>
          </p:cNvPr>
          <p:cNvSpPr/>
          <p:nvPr/>
        </p:nvSpPr>
        <p:spPr>
          <a:xfrm>
            <a:off x="8890782" y="798081"/>
            <a:ext cx="1660896" cy="3773601"/>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34C2D-3ECD-7E4E-9090-6F96B0F13470}"/>
              </a:ext>
            </a:extLst>
          </p:cNvPr>
          <p:cNvSpPr/>
          <p:nvPr/>
        </p:nvSpPr>
        <p:spPr>
          <a:xfrm>
            <a:off x="8890780" y="5247250"/>
            <a:ext cx="1660896" cy="810762"/>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C2A6BBF-796E-594D-8466-7BA98BD9C0B7}"/>
              </a:ext>
            </a:extLst>
          </p:cNvPr>
          <p:cNvSpPr/>
          <p:nvPr/>
        </p:nvSpPr>
        <p:spPr>
          <a:xfrm>
            <a:off x="8764171" y="4572000"/>
            <a:ext cx="1787509"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213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dirty="0">
                <a:solidFill>
                  <a:schemeClr val="bg1">
                    <a:lumMod val="75000"/>
                  </a:schemeClr>
                </a:solidFill>
              </a:rPr>
              <a:t>Text detection</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recognition</a:t>
            </a:r>
          </a:p>
          <a:p>
            <a:pPr marL="342900" lvl="1" indent="-342900">
              <a:buFont typeface="Arial" panose="020B0604020202020204" pitchFamily="34" charset="0"/>
              <a:buChar char="•"/>
            </a:pPr>
            <a:r>
              <a:rPr lang="en-US" dirty="0" err="1">
                <a:solidFill>
                  <a:schemeClr val="tx1"/>
                </a:solidFill>
              </a:rPr>
              <a:t>Pytessaract</a:t>
            </a:r>
            <a:r>
              <a:rPr lang="en-US" dirty="0">
                <a:solidFill>
                  <a:schemeClr val="tx1"/>
                </a:solidFill>
              </a:rPr>
              <a:t> pretrained LSTM neural network model</a:t>
            </a:r>
          </a:p>
          <a:p>
            <a:pPr marL="342900" lvl="1" indent="-342900">
              <a:buFont typeface="Arial" panose="020B0604020202020204" pitchFamily="34" charset="0"/>
              <a:buChar char="•"/>
            </a:pPr>
            <a:r>
              <a:rPr lang="en-US" dirty="0">
                <a:solidFill>
                  <a:schemeClr val="tx1"/>
                </a:solidFill>
              </a:rPr>
              <a:t>Returns text from each bounding box</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3"/>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5" name="Rectangle 14">
            <a:extLst>
              <a:ext uri="{FF2B5EF4-FFF2-40B4-BE49-F238E27FC236}">
                <a16:creationId xmlns:a16="http://schemas.microsoft.com/office/drawing/2014/main" id="{359F8692-53EE-3743-98B5-CF720D33AD2D}"/>
              </a:ext>
            </a:extLst>
          </p:cNvPr>
          <p:cNvSpPr/>
          <p:nvPr/>
        </p:nvSpPr>
        <p:spPr>
          <a:xfrm>
            <a:off x="5977787" y="798081"/>
            <a:ext cx="2912995"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67B3DA-36AE-8243-94CD-49E28120604C}"/>
              </a:ext>
            </a:extLst>
          </p:cNvPr>
          <p:cNvSpPr/>
          <p:nvPr/>
        </p:nvSpPr>
        <p:spPr>
          <a:xfrm>
            <a:off x="10551680" y="798717"/>
            <a:ext cx="851518"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508FB2-BB5F-9142-99FF-61A70F53687D}"/>
              </a:ext>
            </a:extLst>
          </p:cNvPr>
          <p:cNvSpPr/>
          <p:nvPr/>
        </p:nvSpPr>
        <p:spPr>
          <a:xfrm>
            <a:off x="8890782" y="798081"/>
            <a:ext cx="1660896" cy="3773601"/>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8867E4E-9964-094C-8C16-9623AB944A30}"/>
              </a:ext>
            </a:extLst>
          </p:cNvPr>
          <p:cNvSpPr/>
          <p:nvPr/>
        </p:nvSpPr>
        <p:spPr>
          <a:xfrm>
            <a:off x="8890780" y="5247250"/>
            <a:ext cx="1660896" cy="810762"/>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ame 24">
            <a:extLst>
              <a:ext uri="{FF2B5EF4-FFF2-40B4-BE49-F238E27FC236}">
                <a16:creationId xmlns:a16="http://schemas.microsoft.com/office/drawing/2014/main" id="{DED46060-37BE-5341-B204-B5488E6128A8}"/>
              </a:ext>
            </a:extLst>
          </p:cNvPr>
          <p:cNvSpPr/>
          <p:nvPr/>
        </p:nvSpPr>
        <p:spPr>
          <a:xfrm>
            <a:off x="8764171" y="4572000"/>
            <a:ext cx="1787509"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TextBox 25">
            <a:extLst>
              <a:ext uri="{FF2B5EF4-FFF2-40B4-BE49-F238E27FC236}">
                <a16:creationId xmlns:a16="http://schemas.microsoft.com/office/drawing/2014/main" id="{4CD02F56-74F8-2D47-B5B9-ACF66D2BB85D}"/>
              </a:ext>
            </a:extLst>
          </p:cNvPr>
          <p:cNvSpPr txBox="1"/>
          <p:nvPr/>
        </p:nvSpPr>
        <p:spPr>
          <a:xfrm>
            <a:off x="7294152" y="3836643"/>
            <a:ext cx="4160519" cy="584775"/>
          </a:xfrm>
          <a:prstGeom prst="rect">
            <a:avLst/>
          </a:prstGeom>
          <a:noFill/>
        </p:spPr>
        <p:txBody>
          <a:bodyPr wrap="square" rtlCol="0">
            <a:spAutoFit/>
          </a:bodyPr>
          <a:lstStyle/>
          <a:p>
            <a:r>
              <a:rPr lang="en-US" sz="3200" b="1" dirty="0">
                <a:solidFill>
                  <a:srgbClr val="FF0000"/>
                </a:solidFill>
              </a:rPr>
              <a:t>ANTHONY BOURDAIN</a:t>
            </a:r>
          </a:p>
        </p:txBody>
      </p:sp>
    </p:spTree>
    <p:extLst>
      <p:ext uri="{BB962C8B-B14F-4D97-AF65-F5344CB8AC3E}">
        <p14:creationId xmlns:p14="http://schemas.microsoft.com/office/powerpoint/2010/main" val="108419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9" name="Picture 8" descr="A picture containing indoor, different, photo, many&#10;&#10;Description automatically generated">
            <a:extLst>
              <a:ext uri="{FF2B5EF4-FFF2-40B4-BE49-F238E27FC236}">
                <a16:creationId xmlns:a16="http://schemas.microsoft.com/office/drawing/2014/main" id="{CBDB6B33-F455-424F-9CAB-F6B569A72366}"/>
              </a:ext>
            </a:extLst>
          </p:cNvPr>
          <p:cNvPicPr>
            <a:picLocks noChangeAspect="1"/>
          </p:cNvPicPr>
          <p:nvPr/>
        </p:nvPicPr>
        <p:blipFill rotWithShape="1">
          <a:blip r:embed="rId3"/>
          <a:srcRect l="5937" t="5989" b="3186"/>
          <a:stretch/>
        </p:blipFill>
        <p:spPr>
          <a:xfrm>
            <a:off x="0" y="0"/>
            <a:ext cx="5348614" cy="6886136"/>
          </a:xfrm>
          <a:prstGeom prst="rect">
            <a:avLst/>
          </a:prstGeom>
        </p:spPr>
      </p:pic>
      <p:sp>
        <p:nvSpPr>
          <p:cNvPr id="15" name="Title 1">
            <a:extLst>
              <a:ext uri="{FF2B5EF4-FFF2-40B4-BE49-F238E27FC236}">
                <a16:creationId xmlns:a16="http://schemas.microsoft.com/office/drawing/2014/main" id="{C619CEFC-4C4C-8B4A-AE89-8BF876970B99}"/>
              </a:ext>
            </a:extLst>
          </p:cNvPr>
          <p:cNvSpPr txBox="1">
            <a:spLocks/>
          </p:cNvSpPr>
          <p:nvPr/>
        </p:nvSpPr>
        <p:spPr>
          <a:xfrm>
            <a:off x="6640503" y="0"/>
            <a:ext cx="3978790" cy="1175937"/>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b="0" dirty="0">
                <a:solidFill>
                  <a:schemeClr val="tx1"/>
                </a:solidFill>
              </a:rPr>
              <a:t>Methodology</a:t>
            </a:r>
          </a:p>
        </p:txBody>
      </p:sp>
      <p:sp>
        <p:nvSpPr>
          <p:cNvPr id="16" name="Down Arrow Callout 15">
            <a:extLst>
              <a:ext uri="{FF2B5EF4-FFF2-40B4-BE49-F238E27FC236}">
                <a16:creationId xmlns:a16="http://schemas.microsoft.com/office/drawing/2014/main" id="{C05B2E91-D86F-A64D-A1A9-75E886680851}"/>
              </a:ext>
            </a:extLst>
          </p:cNvPr>
          <p:cNvSpPr/>
          <p:nvPr/>
        </p:nvSpPr>
        <p:spPr>
          <a:xfrm>
            <a:off x="6100617" y="1840627"/>
            <a:ext cx="5031550" cy="904835"/>
          </a:xfrm>
          <a:prstGeom prst="downArrowCallout">
            <a:avLst/>
          </a:prstGeom>
          <a:solidFill>
            <a:schemeClr val="accent1">
              <a:lumMod val="20000"/>
              <a:lumOff val="8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Upload Image</a:t>
            </a:r>
          </a:p>
        </p:txBody>
      </p:sp>
      <p:sp>
        <p:nvSpPr>
          <p:cNvPr id="17" name="Down Arrow Callout 16">
            <a:extLst>
              <a:ext uri="{FF2B5EF4-FFF2-40B4-BE49-F238E27FC236}">
                <a16:creationId xmlns:a16="http://schemas.microsoft.com/office/drawing/2014/main" id="{985AA0C7-59DD-1A48-921B-763BF5825C24}"/>
              </a:ext>
            </a:extLst>
          </p:cNvPr>
          <p:cNvSpPr/>
          <p:nvPr/>
        </p:nvSpPr>
        <p:spPr>
          <a:xfrm>
            <a:off x="6095999" y="3073955"/>
            <a:ext cx="5031550" cy="904835"/>
          </a:xfrm>
          <a:prstGeom prst="downArrowCallout">
            <a:avLst/>
          </a:prstGeom>
          <a:solidFill>
            <a:schemeClr val="accent1">
              <a:lumMod val="40000"/>
              <a:lumOff val="6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Optical Character Recognition</a:t>
            </a:r>
          </a:p>
        </p:txBody>
      </p:sp>
      <p:sp>
        <p:nvSpPr>
          <p:cNvPr id="2" name="Rectangle 1">
            <a:extLst>
              <a:ext uri="{FF2B5EF4-FFF2-40B4-BE49-F238E27FC236}">
                <a16:creationId xmlns:a16="http://schemas.microsoft.com/office/drawing/2014/main" id="{91643A3D-558D-494A-851B-526F4DD2193E}"/>
              </a:ext>
            </a:extLst>
          </p:cNvPr>
          <p:cNvSpPr/>
          <p:nvPr/>
        </p:nvSpPr>
        <p:spPr>
          <a:xfrm>
            <a:off x="0" y="0"/>
            <a:ext cx="5348614" cy="6858000"/>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D52F7B-C68F-FC41-B850-26A83B09E525}"/>
              </a:ext>
            </a:extLst>
          </p:cNvPr>
          <p:cNvSpPr/>
          <p:nvPr/>
        </p:nvSpPr>
        <p:spPr>
          <a:xfrm>
            <a:off x="6095999" y="4336015"/>
            <a:ext cx="5031550" cy="5892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Text Matching</a:t>
            </a:r>
          </a:p>
        </p:txBody>
      </p:sp>
      <p:cxnSp>
        <p:nvCxnSpPr>
          <p:cNvPr id="12" name="Straight Connector 11">
            <a:extLst>
              <a:ext uri="{FF2B5EF4-FFF2-40B4-BE49-F238E27FC236}">
                <a16:creationId xmlns:a16="http://schemas.microsoft.com/office/drawing/2014/main" id="{A9ADBF6A-C1A9-D340-A58E-12BA150CC6EC}"/>
              </a:ext>
            </a:extLst>
          </p:cNvPr>
          <p:cNvCxnSpPr>
            <a:cxnSpLocks/>
          </p:cNvCxnSpPr>
          <p:nvPr/>
        </p:nvCxnSpPr>
        <p:spPr>
          <a:xfrm>
            <a:off x="6096000" y="1360517"/>
            <a:ext cx="504967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00961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1049</TotalTime>
  <Words>942</Words>
  <Application>Microsoft Macintosh PowerPoint</Application>
  <PresentationFormat>Widescreen</PresentationFormat>
  <Paragraphs>166</Paragraphs>
  <Slides>21</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Corbel</vt:lpstr>
      <vt:lpstr>Franklin Gothic Book</vt:lpstr>
      <vt:lpstr>Office Theme</vt:lpstr>
      <vt:lpstr>SoftCopy</vt:lpstr>
      <vt:lpstr>What is SoftCopy?</vt:lpstr>
      <vt:lpstr>PowerPoint Presentation</vt:lpstr>
      <vt:lpstr>Optical Character Recognition</vt:lpstr>
      <vt:lpstr>Optical Character Recognition</vt:lpstr>
      <vt:lpstr>Optical Character Recognition</vt:lpstr>
      <vt:lpstr>Optical Character Recognition</vt:lpstr>
      <vt:lpstr>Optical Character Recognition</vt:lpstr>
      <vt:lpstr>PowerPoint Presentation</vt:lpstr>
      <vt:lpstr>Text Matching</vt:lpstr>
      <vt:lpstr>Text Matching</vt:lpstr>
      <vt:lpstr>PowerPoint Presentation</vt:lpstr>
      <vt:lpstr>Recommendation</vt:lpstr>
      <vt:lpstr>PowerPoint Presentation</vt:lpstr>
      <vt:lpstr>Happy reading!</vt:lpstr>
      <vt:lpstr>Appendix</vt:lpstr>
      <vt:lpstr>PowerPoint Presentation</vt:lpstr>
      <vt:lpstr>Text Matching</vt:lpstr>
      <vt:lpstr>Recommendation Matrix Composition</vt:lpstr>
      <vt:lpstr>Recommendation Matrix Composition</vt:lpstr>
      <vt:lpstr>Recommendation Matrix Composition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SoftCopy</dc:title>
  <dc:creator>Shehzad Qazi</dc:creator>
  <cp:lastModifiedBy>Shehzad Qazi</cp:lastModifiedBy>
  <cp:revision>43</cp:revision>
  <dcterms:created xsi:type="dcterms:W3CDTF">2020-09-14T14:46:55Z</dcterms:created>
  <dcterms:modified xsi:type="dcterms:W3CDTF">2020-09-17T00:00:20Z</dcterms:modified>
</cp:coreProperties>
</file>